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9" r:id="rId5"/>
    <p:sldId id="288" r:id="rId6"/>
    <p:sldId id="289" r:id="rId7"/>
    <p:sldId id="267" r:id="rId8"/>
    <p:sldId id="285" r:id="rId9"/>
    <p:sldId id="283" r:id="rId10"/>
    <p:sldId id="282" r:id="rId11"/>
    <p:sldId id="275" r:id="rId1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D7A726-7474-A792-CF81-7620012CB344}" v="271" dt="2024-11-25T19:59:39.1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BBA87-B3F4-4636-8886-036C8A88B3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660870-119A-4AB8-9041-BC87DE8B6D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4DA5E9-E493-462E-B006-9B1330568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F129D-217D-48A4-BC1B-8D65627AC7CE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611209-584C-4BF4-AA39-130D58259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BF88BB-CB24-4E20-AA0C-5D6583E50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4164A-BD59-4604-B974-B44D2279DC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8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0209E-092A-4D81-8977-7BA232FBA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AA414D-016B-48A4-88E1-74B61A66B7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4B3527-D95D-4250-9E2D-C2D2D0516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F129D-217D-48A4-BC1B-8D65627AC7CE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A779B8-697D-49AD-B510-8AAF6B85E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039599-6727-4CF4-BEE3-811B344B3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4164A-BD59-4604-B974-B44D2279DC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796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291E6C-D482-481C-A1C6-81A846585B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C105C8-82E6-49D0-8BE4-9929C7DFCF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1B029E-572A-45BF-9E19-880150B42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F129D-217D-48A4-BC1B-8D65627AC7CE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EC5BDF-C61A-4A56-8CE4-817945D8B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6C7D39-2B2E-45E1-A412-17E19F571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4164A-BD59-4604-B974-B44D2279DC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7063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ounded Rectangle 4"/>
          <p:cNvSpPr/>
          <p:nvPr userDrawn="1"/>
        </p:nvSpPr>
        <p:spPr bwMode="auto">
          <a:xfrm>
            <a:off x="609598" y="438152"/>
            <a:ext cx="10960100" cy="5957887"/>
          </a:xfrm>
          <a:prstGeom prst="roundRect">
            <a:avLst>
              <a:gd name="adj" fmla="val 2649"/>
            </a:avLst>
          </a:prstGeom>
          <a:solidFill>
            <a:schemeClr val="bg1">
              <a:alpha val="90000"/>
            </a:schemeClr>
          </a:solidFill>
          <a:ln w="2540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350" dirty="0">
                <a:latin typeface="Twinkl" pitchFamily="50" charset="0"/>
              </a:rPr>
              <a:t> 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609598" y="478895"/>
            <a:ext cx="10960100" cy="994306"/>
          </a:xfrm>
        </p:spPr>
        <p:txBody>
          <a:bodyPr>
            <a:noAutofit/>
          </a:bodyPr>
          <a:lstStyle>
            <a:lvl1pPr>
              <a:defRPr>
                <a:latin typeface="Twinkl SemiBold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01059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ounded Rectangle 4"/>
          <p:cNvSpPr/>
          <p:nvPr userDrawn="1"/>
        </p:nvSpPr>
        <p:spPr bwMode="auto">
          <a:xfrm>
            <a:off x="609598" y="438152"/>
            <a:ext cx="10960100" cy="5957887"/>
          </a:xfrm>
          <a:prstGeom prst="roundRect">
            <a:avLst>
              <a:gd name="adj" fmla="val 2649"/>
            </a:avLst>
          </a:prstGeom>
          <a:solidFill>
            <a:schemeClr val="bg1">
              <a:alpha val="90000"/>
            </a:schemeClr>
          </a:solidFill>
          <a:ln w="2540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350" dirty="0">
                <a:latin typeface="Twinkl" pitchFamily="50" charset="0"/>
              </a:rPr>
              <a:t> 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609598" y="478895"/>
            <a:ext cx="10960100" cy="994306"/>
          </a:xfrm>
        </p:spPr>
        <p:txBody>
          <a:bodyPr>
            <a:noAutofit/>
          </a:bodyPr>
          <a:lstStyle>
            <a:lvl1pPr>
              <a:defRPr>
                <a:latin typeface="Twinkl SemiBold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17392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ounded Rectangle 4"/>
          <p:cNvSpPr/>
          <p:nvPr userDrawn="1"/>
        </p:nvSpPr>
        <p:spPr bwMode="auto">
          <a:xfrm>
            <a:off x="609598" y="438152"/>
            <a:ext cx="10960100" cy="5957887"/>
          </a:xfrm>
          <a:prstGeom prst="roundRect">
            <a:avLst>
              <a:gd name="adj" fmla="val 2649"/>
            </a:avLst>
          </a:prstGeom>
          <a:solidFill>
            <a:schemeClr val="bg1">
              <a:alpha val="90000"/>
            </a:schemeClr>
          </a:solidFill>
          <a:ln w="2540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350" dirty="0">
                <a:latin typeface="Twinkl" pitchFamily="50" charset="0"/>
              </a:rPr>
              <a:t> 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609598" y="478895"/>
            <a:ext cx="10960100" cy="994306"/>
          </a:xfrm>
        </p:spPr>
        <p:txBody>
          <a:bodyPr>
            <a:noAutofit/>
          </a:bodyPr>
          <a:lstStyle>
            <a:lvl1pPr>
              <a:defRPr>
                <a:latin typeface="Twinkl SemiBold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4945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ounded Rectangle 4"/>
          <p:cNvSpPr/>
          <p:nvPr userDrawn="1"/>
        </p:nvSpPr>
        <p:spPr bwMode="auto">
          <a:xfrm>
            <a:off x="609598" y="438152"/>
            <a:ext cx="10960100" cy="5957887"/>
          </a:xfrm>
          <a:prstGeom prst="roundRect">
            <a:avLst>
              <a:gd name="adj" fmla="val 2649"/>
            </a:avLst>
          </a:prstGeom>
          <a:solidFill>
            <a:schemeClr val="bg1">
              <a:alpha val="90000"/>
            </a:schemeClr>
          </a:solidFill>
          <a:ln w="2540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350" dirty="0">
                <a:latin typeface="Twinkl" pitchFamily="50" charset="0"/>
              </a:rPr>
              <a:t> 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609598" y="478895"/>
            <a:ext cx="10960100" cy="994306"/>
          </a:xfrm>
        </p:spPr>
        <p:txBody>
          <a:bodyPr>
            <a:noAutofit/>
          </a:bodyPr>
          <a:lstStyle>
            <a:lvl1pPr>
              <a:defRPr>
                <a:latin typeface="Twinkl SemiBold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95680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ounded Rectangle 4"/>
          <p:cNvSpPr/>
          <p:nvPr userDrawn="1"/>
        </p:nvSpPr>
        <p:spPr bwMode="auto">
          <a:xfrm>
            <a:off x="609598" y="438152"/>
            <a:ext cx="10960100" cy="5957887"/>
          </a:xfrm>
          <a:prstGeom prst="roundRect">
            <a:avLst>
              <a:gd name="adj" fmla="val 2649"/>
            </a:avLst>
          </a:prstGeom>
          <a:solidFill>
            <a:schemeClr val="bg1">
              <a:alpha val="90000"/>
            </a:schemeClr>
          </a:solidFill>
          <a:ln w="2540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350" dirty="0">
                <a:latin typeface="Twinkl" pitchFamily="50" charset="0"/>
              </a:rPr>
              <a:t> 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609598" y="478895"/>
            <a:ext cx="10960100" cy="994306"/>
          </a:xfrm>
        </p:spPr>
        <p:txBody>
          <a:bodyPr>
            <a:noAutofit/>
          </a:bodyPr>
          <a:lstStyle>
            <a:lvl1pPr>
              <a:defRPr>
                <a:latin typeface="Twinkl SemiBold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7988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9D35B-EF17-4C87-B761-F49C9E32D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245782-9BE2-407B-BCAE-122001DE6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D3F3B-9E3D-4D98-8072-FA9182EFB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F129D-217D-48A4-BC1B-8D65627AC7CE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233DF2-DF5A-42FE-9B21-19951F679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BA0DDF-7D98-445A-8825-1AA462959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4164A-BD59-4604-B974-B44D2279DC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170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7C9D3-315A-4CDD-A101-4131D23FE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F83317-6B84-490D-A65E-59F2B7A36E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00081A-7E90-4E50-B043-C8213FBFB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F129D-217D-48A4-BC1B-8D65627AC7CE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34AE66-BA6A-40B4-ABA5-AF64C92E6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8A527-9C69-4485-9F56-721831383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4164A-BD59-4604-B974-B44D2279DC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894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52D38-2F65-4F8A-B7A1-4B2C9CED2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2BF931-3F52-4D49-A92C-0D17F8A483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455876-5867-4FDF-91A3-B1A5058AF4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B62CF4-82AD-43B1-9586-AE32A0CF7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F129D-217D-48A4-BC1B-8D65627AC7CE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AEB652-FF75-4F36-8165-703D0DFB5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0BFC8A-C5A1-4307-9EC6-12302F8E9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4164A-BD59-4604-B974-B44D2279DC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106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1A550-DD32-4C14-A4E1-A54DCD87B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43E8BF-5B82-47DE-A89C-886C979FB3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0A39AB-8EE7-42FD-AAFF-B3FE1BF1D7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49FC03-BF17-4303-A761-365FCDB2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0E05B8-114A-485E-ACF0-3061FFFB5C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C4D240-4966-46A2-A44A-191588FD5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F129D-217D-48A4-BC1B-8D65627AC7CE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BEB807-0E8F-4355-9EA6-9156088D3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3A5144-E5F0-4B67-B5A6-EB2974D38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4164A-BD59-4604-B974-B44D2279DC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017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AA3BC-AF7B-4905-B192-E45ABE51F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E5A5-1702-493F-930C-1BD21E74A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F129D-217D-48A4-BC1B-8D65627AC7CE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E8F1A5-F768-4AF6-9A47-C71C2C5A0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8A3733-639D-46CA-8C5E-4627481C3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4164A-BD59-4604-B974-B44D2279DC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989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E6084C-C73D-4465-B176-7E13E1D2A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F129D-217D-48A4-BC1B-8D65627AC7CE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E6374B-D122-4DD1-A909-7527DACAC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7DE53A-81B3-424B-ACEF-9CA72EEA5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4164A-BD59-4604-B974-B44D2279DC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8386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10DB0-A876-4102-AD16-6D364671F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E6839-B0D8-4661-B9DF-D6D5A53C7F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58F80D-48E6-4356-A5C7-6986FCEB46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248CE-4A60-4683-98D2-4D8908583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F129D-217D-48A4-BC1B-8D65627AC7CE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ACCA93-D5B7-426E-8910-A41E7E284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FA3EDF-579F-4C13-9FC7-2A47A580B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4164A-BD59-4604-B974-B44D2279DC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841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56053-57BB-4CD1-9398-39E3B96D5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D757AB-5AEC-4F87-884F-0A008A62C6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CF53A4-C9BF-47F9-A268-2133182600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69AE49-004C-4128-AB9F-1D16C1851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F129D-217D-48A4-BC1B-8D65627AC7CE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95850B-20CC-45A1-A77D-E8CFD9A54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386136-576C-40DD-B6F9-2C62B72BE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4164A-BD59-4604-B974-B44D2279DC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4984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CEC778B-7A04-431F-BA07-76B1D0259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C07C80-A55C-434A-A422-89564A967D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FFA63-9E80-4F23-967E-68F90BD35D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F129D-217D-48A4-BC1B-8D65627AC7CE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E0C846-58E0-4EA7-9287-FEE675DBE4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8E6FA2-44EE-4E7C-83A4-3E34B9D8C1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4164A-BD59-4604-B974-B44D2279DC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986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4" r:id="rId12"/>
    <p:sldLayoutId id="2147483675" r:id="rId13"/>
    <p:sldLayoutId id="2147483676" r:id="rId14"/>
    <p:sldLayoutId id="2147483677" r:id="rId15"/>
    <p:sldLayoutId id="2147483678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04BB7-40B2-4D40-B43F-556DE40D0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46651"/>
            <a:ext cx="9144000" cy="1573212"/>
          </a:xfrm>
        </p:spPr>
        <p:txBody>
          <a:bodyPr>
            <a:normAutofit/>
          </a:bodyPr>
          <a:lstStyle/>
          <a:p>
            <a:r>
              <a:rPr lang="en-GB" sz="5400" dirty="0">
                <a:latin typeface="SassoonCRInfant"/>
              </a:rPr>
              <a:t>Tuesday 26th November 2024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48D2FC-A934-4FD1-9D79-7D62456B4A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897374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4000" dirty="0">
                <a:latin typeface="SassoonCRInfant"/>
              </a:rPr>
              <a:t>LO: I can use the passive voice </a:t>
            </a:r>
            <a:endParaRPr lang="en-US" dirty="0">
              <a:latin typeface="SassoonCRInfant"/>
            </a:endParaRPr>
          </a:p>
        </p:txBody>
      </p:sp>
    </p:spTree>
    <p:extLst>
      <p:ext uri="{BB962C8B-B14F-4D97-AF65-F5344CB8AC3E}">
        <p14:creationId xmlns:p14="http://schemas.microsoft.com/office/powerpoint/2010/main" val="2786965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2B0BEFD-25C8-46B6-A84D-214CFFEBF6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531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126;p86">
            <a:extLst>
              <a:ext uri="{FF2B5EF4-FFF2-40B4-BE49-F238E27FC236}">
                <a16:creationId xmlns:a16="http://schemas.microsoft.com/office/drawing/2014/main" id="{AC89DCED-3486-4D5D-BD75-DD5E876D1FB1}"/>
              </a:ext>
            </a:extLst>
          </p:cNvPr>
          <p:cNvSpPr txBox="1">
            <a:spLocks/>
          </p:cNvSpPr>
          <p:nvPr/>
        </p:nvSpPr>
        <p:spPr>
          <a:xfrm>
            <a:off x="1630693" y="1174879"/>
            <a:ext cx="9238589" cy="557400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</a:pPr>
            <a:r>
              <a:rPr lang="en-GB" sz="2400" dirty="0">
                <a:latin typeface="SassoonPrimaryType" panose="00000400000000000000" pitchFamily="2" charset="0"/>
              </a:rPr>
              <a:t>Normally, a sentence has the </a:t>
            </a:r>
            <a:r>
              <a:rPr lang="en-GB" sz="2400" b="1" dirty="0">
                <a:latin typeface="SassoonPrimaryType" panose="00000400000000000000" pitchFamily="2" charset="0"/>
              </a:rPr>
              <a:t>subject</a:t>
            </a:r>
            <a:r>
              <a:rPr lang="en-GB" sz="2400" dirty="0">
                <a:latin typeface="SassoonPrimaryType" panose="00000400000000000000" pitchFamily="2" charset="0"/>
              </a:rPr>
              <a:t> doing the </a:t>
            </a:r>
            <a:r>
              <a:rPr lang="en-GB" sz="2400" b="1" dirty="0">
                <a:latin typeface="SassoonPrimaryType" panose="00000400000000000000" pitchFamily="2" charset="0"/>
              </a:rPr>
              <a:t>verb</a:t>
            </a:r>
            <a:r>
              <a:rPr lang="en-GB" sz="2400" dirty="0">
                <a:latin typeface="SassoonPrimaryType" panose="00000400000000000000" pitchFamily="2" charset="0"/>
              </a:rPr>
              <a:t> to the </a:t>
            </a:r>
            <a:r>
              <a:rPr lang="en-GB" sz="2400" b="1" dirty="0">
                <a:latin typeface="SassoonPrimaryType" panose="00000400000000000000" pitchFamily="2" charset="0"/>
              </a:rPr>
              <a:t>object</a:t>
            </a:r>
            <a:r>
              <a:rPr lang="en-GB" sz="2400" dirty="0">
                <a:latin typeface="SassoonPrimaryType" panose="00000400000000000000" pitchFamily="2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</a:pPr>
            <a:r>
              <a:rPr lang="en-GB" sz="2400" dirty="0">
                <a:latin typeface="SassoonPrimaryType" panose="00000400000000000000" pitchFamily="2" charset="0"/>
              </a:rPr>
              <a:t>Come and identify the subject of these sentences…</a:t>
            </a:r>
          </a:p>
        </p:txBody>
      </p:sp>
      <p:sp>
        <p:nvSpPr>
          <p:cNvPr id="7" name="Google Shape;1127;p86">
            <a:extLst>
              <a:ext uri="{FF2B5EF4-FFF2-40B4-BE49-F238E27FC236}">
                <a16:creationId xmlns:a16="http://schemas.microsoft.com/office/drawing/2014/main" id="{15625B27-068F-4138-A37F-07F78D8ED2F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49715" y="183471"/>
            <a:ext cx="9587751" cy="6135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GB" dirty="0">
                <a:latin typeface="SassoonPrimaryType" panose="00000400000000000000" pitchFamily="2" charset="0"/>
              </a:rPr>
              <a:t>Identifying the active and passive voice</a:t>
            </a:r>
            <a:endParaRPr dirty="0">
              <a:latin typeface="SassoonPrimaryType" panose="00000400000000000000" pitchFamily="2" charset="0"/>
            </a:endParaRPr>
          </a:p>
        </p:txBody>
      </p:sp>
      <p:sp>
        <p:nvSpPr>
          <p:cNvPr id="8" name="Google Shape;1128;p86">
            <a:extLst>
              <a:ext uri="{FF2B5EF4-FFF2-40B4-BE49-F238E27FC236}">
                <a16:creationId xmlns:a16="http://schemas.microsoft.com/office/drawing/2014/main" id="{66FDA83F-6B79-4AB7-9D95-5A8CD953E19B}"/>
              </a:ext>
            </a:extLst>
          </p:cNvPr>
          <p:cNvSpPr txBox="1">
            <a:spLocks/>
          </p:cNvSpPr>
          <p:nvPr/>
        </p:nvSpPr>
        <p:spPr>
          <a:xfrm>
            <a:off x="6179732" y="2441455"/>
            <a:ext cx="4245086" cy="843300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</a:pPr>
            <a:r>
              <a:rPr lang="en-GB" sz="1800" dirty="0">
                <a:latin typeface="SassoonPrimaryType" panose="00000400000000000000" pitchFamily="2" charset="0"/>
              </a:rPr>
              <a:t>When the </a:t>
            </a:r>
            <a:r>
              <a:rPr lang="en-GB" sz="1800" b="1" dirty="0">
                <a:latin typeface="SassoonPrimaryType" panose="00000400000000000000" pitchFamily="2" charset="0"/>
              </a:rPr>
              <a:t>subject</a:t>
            </a:r>
            <a:r>
              <a:rPr lang="en-GB" sz="1800" dirty="0">
                <a:latin typeface="SassoonPrimaryType" panose="00000400000000000000" pitchFamily="2" charset="0"/>
              </a:rPr>
              <a:t> does the </a:t>
            </a:r>
            <a:r>
              <a:rPr lang="en-GB" sz="1800" b="1" dirty="0">
                <a:latin typeface="SassoonPrimaryType" panose="00000400000000000000" pitchFamily="2" charset="0"/>
              </a:rPr>
              <a:t>verb</a:t>
            </a:r>
            <a:r>
              <a:rPr lang="en-GB" sz="1800" dirty="0">
                <a:latin typeface="SassoonPrimaryType" panose="00000400000000000000" pitchFamily="2" charset="0"/>
              </a:rPr>
              <a:t> to the </a:t>
            </a:r>
            <a:r>
              <a:rPr lang="en-GB" sz="1800" b="1" dirty="0">
                <a:latin typeface="SassoonPrimaryType" panose="00000400000000000000" pitchFamily="2" charset="0"/>
              </a:rPr>
              <a:t>object</a:t>
            </a:r>
            <a:r>
              <a:rPr lang="en-GB" sz="1800" dirty="0">
                <a:latin typeface="SassoonPrimaryType" panose="00000400000000000000" pitchFamily="2" charset="0"/>
              </a:rPr>
              <a:t>, we call this the </a:t>
            </a:r>
            <a:r>
              <a:rPr lang="en-GB" sz="1800" b="1" dirty="0">
                <a:latin typeface="SassoonPrimaryType" panose="00000400000000000000" pitchFamily="2" charset="0"/>
              </a:rPr>
              <a:t>active voice</a:t>
            </a:r>
            <a:r>
              <a:rPr lang="en-GB" sz="1800" dirty="0">
                <a:latin typeface="SassoonPrimaryType" panose="00000400000000000000" pitchFamily="2" charset="0"/>
              </a:rPr>
              <a:t>.</a:t>
            </a:r>
          </a:p>
        </p:txBody>
      </p:sp>
      <p:sp>
        <p:nvSpPr>
          <p:cNvPr id="9" name="Google Shape;1129;p86">
            <a:extLst>
              <a:ext uri="{FF2B5EF4-FFF2-40B4-BE49-F238E27FC236}">
                <a16:creationId xmlns:a16="http://schemas.microsoft.com/office/drawing/2014/main" id="{FAC1BD14-CF1D-4116-B500-9B336F3BC232}"/>
              </a:ext>
            </a:extLst>
          </p:cNvPr>
          <p:cNvSpPr txBox="1">
            <a:spLocks/>
          </p:cNvSpPr>
          <p:nvPr/>
        </p:nvSpPr>
        <p:spPr>
          <a:xfrm>
            <a:off x="1561375" y="2506780"/>
            <a:ext cx="4647900" cy="320700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</a:pPr>
            <a:r>
              <a:rPr lang="en-GB" sz="2400" dirty="0">
                <a:latin typeface="SassoonPrimaryType" panose="00000400000000000000" pitchFamily="2" charset="0"/>
              </a:rPr>
              <a:t>The teacher taught the lesson.</a:t>
            </a:r>
          </a:p>
        </p:txBody>
      </p:sp>
      <p:sp>
        <p:nvSpPr>
          <p:cNvPr id="10" name="Google Shape;1130;p86">
            <a:extLst>
              <a:ext uri="{FF2B5EF4-FFF2-40B4-BE49-F238E27FC236}">
                <a16:creationId xmlns:a16="http://schemas.microsoft.com/office/drawing/2014/main" id="{31BD04D3-4319-49BC-8AA7-B3854F726474}"/>
              </a:ext>
            </a:extLst>
          </p:cNvPr>
          <p:cNvSpPr txBox="1">
            <a:spLocks/>
          </p:cNvSpPr>
          <p:nvPr/>
        </p:nvSpPr>
        <p:spPr>
          <a:xfrm>
            <a:off x="3366476" y="3102205"/>
            <a:ext cx="904500" cy="283800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GB" sz="1800" b="1">
                <a:latin typeface="SassoonPrimaryType" panose="00000400000000000000" pitchFamily="2" charset="0"/>
              </a:rPr>
              <a:t>verb</a:t>
            </a:r>
          </a:p>
        </p:txBody>
      </p:sp>
      <p:sp>
        <p:nvSpPr>
          <p:cNvPr id="11" name="Google Shape;1131;p86">
            <a:extLst>
              <a:ext uri="{FF2B5EF4-FFF2-40B4-BE49-F238E27FC236}">
                <a16:creationId xmlns:a16="http://schemas.microsoft.com/office/drawing/2014/main" id="{FFB13E33-57BC-4D78-9547-230CEE278F66}"/>
              </a:ext>
            </a:extLst>
          </p:cNvPr>
          <p:cNvSpPr txBox="1">
            <a:spLocks/>
          </p:cNvSpPr>
          <p:nvPr/>
        </p:nvSpPr>
        <p:spPr>
          <a:xfrm>
            <a:off x="4619282" y="3083755"/>
            <a:ext cx="762900" cy="320700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</a:pPr>
            <a:r>
              <a:rPr lang="en-GB" sz="1800" b="1">
                <a:latin typeface="SassoonPrimaryType" panose="00000400000000000000" pitchFamily="2" charset="0"/>
              </a:rPr>
              <a:t>object</a:t>
            </a:r>
            <a:endParaRPr lang="en-GB" sz="1800">
              <a:latin typeface="SassoonPrimaryType" panose="00000400000000000000" pitchFamily="2" charset="0"/>
            </a:endParaRPr>
          </a:p>
        </p:txBody>
      </p:sp>
      <p:sp>
        <p:nvSpPr>
          <p:cNvPr id="12" name="Google Shape;1132;p86">
            <a:extLst>
              <a:ext uri="{FF2B5EF4-FFF2-40B4-BE49-F238E27FC236}">
                <a16:creationId xmlns:a16="http://schemas.microsoft.com/office/drawing/2014/main" id="{B5B60F5C-0D00-46EA-896C-4F297357E07B}"/>
              </a:ext>
            </a:extLst>
          </p:cNvPr>
          <p:cNvSpPr/>
          <p:nvPr/>
        </p:nvSpPr>
        <p:spPr>
          <a:xfrm>
            <a:off x="3093333" y="2497555"/>
            <a:ext cx="866412" cy="3207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3" name="Google Shape;1133;p86">
            <a:extLst>
              <a:ext uri="{FF2B5EF4-FFF2-40B4-BE49-F238E27FC236}">
                <a16:creationId xmlns:a16="http://schemas.microsoft.com/office/drawing/2014/main" id="{017E7102-CE50-4D14-85F8-3613DAD06A39}"/>
              </a:ext>
            </a:extLst>
          </p:cNvPr>
          <p:cNvSpPr/>
          <p:nvPr/>
        </p:nvSpPr>
        <p:spPr>
          <a:xfrm>
            <a:off x="1487582" y="2497555"/>
            <a:ext cx="1579319" cy="3207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4" name="Google Shape;1134;p86">
            <a:extLst>
              <a:ext uri="{FF2B5EF4-FFF2-40B4-BE49-F238E27FC236}">
                <a16:creationId xmlns:a16="http://schemas.microsoft.com/office/drawing/2014/main" id="{0C914AC8-FFFB-4D53-AF0F-021C592E621A}"/>
              </a:ext>
            </a:extLst>
          </p:cNvPr>
          <p:cNvSpPr/>
          <p:nvPr/>
        </p:nvSpPr>
        <p:spPr>
          <a:xfrm>
            <a:off x="3978789" y="2497555"/>
            <a:ext cx="1308099" cy="3207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5" name="Google Shape;1135;p86">
            <a:extLst>
              <a:ext uri="{FF2B5EF4-FFF2-40B4-BE49-F238E27FC236}">
                <a16:creationId xmlns:a16="http://schemas.microsoft.com/office/drawing/2014/main" id="{D76A8335-7A8C-486B-8EAB-87D8AFDBE2C7}"/>
              </a:ext>
            </a:extLst>
          </p:cNvPr>
          <p:cNvSpPr txBox="1">
            <a:spLocks/>
          </p:cNvSpPr>
          <p:nvPr/>
        </p:nvSpPr>
        <p:spPr>
          <a:xfrm>
            <a:off x="1767182" y="3083755"/>
            <a:ext cx="1057200" cy="320700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GB" sz="1800" b="1" dirty="0">
                <a:latin typeface="SassoonPrimaryType" panose="00000400000000000000" pitchFamily="2" charset="0"/>
              </a:rPr>
              <a:t>subject</a:t>
            </a:r>
            <a:endParaRPr lang="en-GB" sz="1800" dirty="0">
              <a:latin typeface="SassoonPrimaryType" panose="00000400000000000000" pitchFamily="2" charset="0"/>
            </a:endParaRPr>
          </a:p>
        </p:txBody>
      </p:sp>
      <p:cxnSp>
        <p:nvCxnSpPr>
          <p:cNvPr id="16" name="Google Shape;1136;p86">
            <a:extLst>
              <a:ext uri="{FF2B5EF4-FFF2-40B4-BE49-F238E27FC236}">
                <a16:creationId xmlns:a16="http://schemas.microsoft.com/office/drawing/2014/main" id="{7FA28ACC-8E2E-4993-8011-3F186D7A463C}"/>
              </a:ext>
            </a:extLst>
          </p:cNvPr>
          <p:cNvCxnSpPr>
            <a:cxnSpLocks/>
            <a:stCxn id="15" idx="0"/>
            <a:endCxn id="13" idx="2"/>
          </p:cNvCxnSpPr>
          <p:nvPr/>
        </p:nvCxnSpPr>
        <p:spPr>
          <a:xfrm flipH="1" flipV="1">
            <a:off x="2277242" y="2818255"/>
            <a:ext cx="18540" cy="2655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7" name="Google Shape;1137;p86">
            <a:extLst>
              <a:ext uri="{FF2B5EF4-FFF2-40B4-BE49-F238E27FC236}">
                <a16:creationId xmlns:a16="http://schemas.microsoft.com/office/drawing/2014/main" id="{C656789C-2E1B-4CB0-BBAF-60B11CEE948C}"/>
              </a:ext>
            </a:extLst>
          </p:cNvPr>
          <p:cNvCxnSpPr>
            <a:cxnSpLocks/>
            <a:stCxn id="10" idx="0"/>
            <a:endCxn id="12" idx="2"/>
          </p:cNvCxnSpPr>
          <p:nvPr/>
        </p:nvCxnSpPr>
        <p:spPr>
          <a:xfrm flipH="1" flipV="1">
            <a:off x="3526539" y="2818255"/>
            <a:ext cx="292187" cy="283950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" name="Google Shape;1138;p86">
            <a:extLst>
              <a:ext uri="{FF2B5EF4-FFF2-40B4-BE49-F238E27FC236}">
                <a16:creationId xmlns:a16="http://schemas.microsoft.com/office/drawing/2014/main" id="{6EE6E7CE-2E6A-4CBF-A3F8-C0F262D7A23C}"/>
              </a:ext>
            </a:extLst>
          </p:cNvPr>
          <p:cNvCxnSpPr>
            <a:cxnSpLocks/>
            <a:stCxn id="14" idx="2"/>
            <a:endCxn id="11" idx="0"/>
          </p:cNvCxnSpPr>
          <p:nvPr/>
        </p:nvCxnSpPr>
        <p:spPr>
          <a:xfrm>
            <a:off x="4632839" y="2818255"/>
            <a:ext cx="367893" cy="2655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28" name="Google Shape;1129;p86">
            <a:extLst>
              <a:ext uri="{FF2B5EF4-FFF2-40B4-BE49-F238E27FC236}">
                <a16:creationId xmlns:a16="http://schemas.microsoft.com/office/drawing/2014/main" id="{CDF0FA33-FFDE-4C11-8DAA-D5AC6DBD9AB4}"/>
              </a:ext>
            </a:extLst>
          </p:cNvPr>
          <p:cNvSpPr txBox="1">
            <a:spLocks/>
          </p:cNvSpPr>
          <p:nvPr/>
        </p:nvSpPr>
        <p:spPr>
          <a:xfrm>
            <a:off x="1481130" y="4030521"/>
            <a:ext cx="4647900" cy="320700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1000"/>
              </a:spcAft>
              <a:buNone/>
            </a:pPr>
            <a:r>
              <a:rPr lang="en-GB" sz="2400" dirty="0">
                <a:latin typeface="SassoonPrimaryType"/>
              </a:rPr>
              <a:t>Reginald        saw the flying squirrel.</a:t>
            </a:r>
          </a:p>
        </p:txBody>
      </p:sp>
      <p:sp>
        <p:nvSpPr>
          <p:cNvPr id="29" name="Google Shape;1130;p86">
            <a:extLst>
              <a:ext uri="{FF2B5EF4-FFF2-40B4-BE49-F238E27FC236}">
                <a16:creationId xmlns:a16="http://schemas.microsoft.com/office/drawing/2014/main" id="{21591196-7FD0-4757-BF2E-A9DDF4648ABC}"/>
              </a:ext>
            </a:extLst>
          </p:cNvPr>
          <p:cNvSpPr txBox="1">
            <a:spLocks/>
          </p:cNvSpPr>
          <p:nvPr/>
        </p:nvSpPr>
        <p:spPr>
          <a:xfrm>
            <a:off x="3147940" y="4637543"/>
            <a:ext cx="904500" cy="283800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GB" sz="1800" b="1">
                <a:latin typeface="SassoonPrimaryType" panose="00000400000000000000" pitchFamily="2" charset="0"/>
              </a:rPr>
              <a:t>verb</a:t>
            </a:r>
          </a:p>
        </p:txBody>
      </p:sp>
      <p:sp>
        <p:nvSpPr>
          <p:cNvPr id="30" name="Google Shape;1131;p86">
            <a:extLst>
              <a:ext uri="{FF2B5EF4-FFF2-40B4-BE49-F238E27FC236}">
                <a16:creationId xmlns:a16="http://schemas.microsoft.com/office/drawing/2014/main" id="{62D7B1BB-B20C-4383-9D7D-A92185F32AD9}"/>
              </a:ext>
            </a:extLst>
          </p:cNvPr>
          <p:cNvSpPr txBox="1">
            <a:spLocks/>
          </p:cNvSpPr>
          <p:nvPr/>
        </p:nvSpPr>
        <p:spPr>
          <a:xfrm>
            <a:off x="4400746" y="4619093"/>
            <a:ext cx="762900" cy="320700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</a:pPr>
            <a:r>
              <a:rPr lang="en-GB" sz="1800" b="1">
                <a:latin typeface="SassoonPrimaryType" panose="00000400000000000000" pitchFamily="2" charset="0"/>
              </a:rPr>
              <a:t>object</a:t>
            </a:r>
            <a:endParaRPr lang="en-GB" sz="1800">
              <a:latin typeface="SassoonPrimaryType" panose="00000400000000000000" pitchFamily="2" charset="0"/>
            </a:endParaRPr>
          </a:p>
        </p:txBody>
      </p:sp>
      <p:sp>
        <p:nvSpPr>
          <p:cNvPr id="31" name="Google Shape;1132;p86">
            <a:extLst>
              <a:ext uri="{FF2B5EF4-FFF2-40B4-BE49-F238E27FC236}">
                <a16:creationId xmlns:a16="http://schemas.microsoft.com/office/drawing/2014/main" id="{894BDF02-2B95-4DC3-8F6E-E6CB4A25ACF2}"/>
              </a:ext>
            </a:extLst>
          </p:cNvPr>
          <p:cNvSpPr/>
          <p:nvPr/>
        </p:nvSpPr>
        <p:spPr>
          <a:xfrm>
            <a:off x="3147941" y="4032893"/>
            <a:ext cx="381456" cy="3207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32" name="Google Shape;1133;p86">
            <a:extLst>
              <a:ext uri="{FF2B5EF4-FFF2-40B4-BE49-F238E27FC236}">
                <a16:creationId xmlns:a16="http://schemas.microsoft.com/office/drawing/2014/main" id="{9BAF1852-1349-4593-B4AE-F6FE34665077}"/>
              </a:ext>
            </a:extLst>
          </p:cNvPr>
          <p:cNvSpPr/>
          <p:nvPr/>
        </p:nvSpPr>
        <p:spPr>
          <a:xfrm>
            <a:off x="1269046" y="4032893"/>
            <a:ext cx="1827575" cy="3207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33" name="Google Shape;1134;p86">
            <a:extLst>
              <a:ext uri="{FF2B5EF4-FFF2-40B4-BE49-F238E27FC236}">
                <a16:creationId xmlns:a16="http://schemas.microsoft.com/office/drawing/2014/main" id="{29402B04-EEE0-40A0-8CF7-52490D8579AA}"/>
              </a:ext>
            </a:extLst>
          </p:cNvPr>
          <p:cNvSpPr/>
          <p:nvPr/>
        </p:nvSpPr>
        <p:spPr>
          <a:xfrm>
            <a:off x="3625221" y="4032893"/>
            <a:ext cx="2318379" cy="3207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34" name="Google Shape;1135;p86">
            <a:extLst>
              <a:ext uri="{FF2B5EF4-FFF2-40B4-BE49-F238E27FC236}">
                <a16:creationId xmlns:a16="http://schemas.microsoft.com/office/drawing/2014/main" id="{97200A7A-4364-4DCE-AEBE-444D892EFAFD}"/>
              </a:ext>
            </a:extLst>
          </p:cNvPr>
          <p:cNvSpPr txBox="1">
            <a:spLocks/>
          </p:cNvSpPr>
          <p:nvPr/>
        </p:nvSpPr>
        <p:spPr>
          <a:xfrm>
            <a:off x="1548646" y="4619093"/>
            <a:ext cx="1057200" cy="320700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GB" sz="1800" b="1" dirty="0">
                <a:latin typeface="SassoonPrimaryType" panose="00000400000000000000" pitchFamily="2" charset="0"/>
              </a:rPr>
              <a:t>subject</a:t>
            </a:r>
            <a:endParaRPr lang="en-GB" sz="1800" dirty="0">
              <a:latin typeface="SassoonPrimaryType" panose="00000400000000000000" pitchFamily="2" charset="0"/>
            </a:endParaRPr>
          </a:p>
        </p:txBody>
      </p:sp>
      <p:cxnSp>
        <p:nvCxnSpPr>
          <p:cNvPr id="35" name="Google Shape;1136;p86">
            <a:extLst>
              <a:ext uri="{FF2B5EF4-FFF2-40B4-BE49-F238E27FC236}">
                <a16:creationId xmlns:a16="http://schemas.microsoft.com/office/drawing/2014/main" id="{3C622584-588A-41B7-95A9-2EDAF70855CF}"/>
              </a:ext>
            </a:extLst>
          </p:cNvPr>
          <p:cNvCxnSpPr>
            <a:cxnSpLocks/>
            <a:stCxn id="34" idx="0"/>
            <a:endCxn id="32" idx="2"/>
          </p:cNvCxnSpPr>
          <p:nvPr/>
        </p:nvCxnSpPr>
        <p:spPr>
          <a:xfrm flipV="1">
            <a:off x="2077246" y="4353593"/>
            <a:ext cx="105588" cy="2655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6" name="Google Shape;1137;p86">
            <a:extLst>
              <a:ext uri="{FF2B5EF4-FFF2-40B4-BE49-F238E27FC236}">
                <a16:creationId xmlns:a16="http://schemas.microsoft.com/office/drawing/2014/main" id="{1635DA3C-1931-4647-A8A5-3D8D5929EEA3}"/>
              </a:ext>
            </a:extLst>
          </p:cNvPr>
          <p:cNvCxnSpPr>
            <a:cxnSpLocks/>
            <a:stCxn id="29" idx="0"/>
            <a:endCxn id="31" idx="2"/>
          </p:cNvCxnSpPr>
          <p:nvPr/>
        </p:nvCxnSpPr>
        <p:spPr>
          <a:xfrm flipH="1" flipV="1">
            <a:off x="3338669" y="4353593"/>
            <a:ext cx="261521" cy="283950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7" name="Google Shape;1138;p86">
            <a:extLst>
              <a:ext uri="{FF2B5EF4-FFF2-40B4-BE49-F238E27FC236}">
                <a16:creationId xmlns:a16="http://schemas.microsoft.com/office/drawing/2014/main" id="{6F052D3B-23B8-4C74-9881-E01D2374F165}"/>
              </a:ext>
            </a:extLst>
          </p:cNvPr>
          <p:cNvCxnSpPr>
            <a:cxnSpLocks/>
            <a:stCxn id="33" idx="2"/>
            <a:endCxn id="30" idx="0"/>
          </p:cNvCxnSpPr>
          <p:nvPr/>
        </p:nvCxnSpPr>
        <p:spPr>
          <a:xfrm flipH="1">
            <a:off x="4782196" y="4353593"/>
            <a:ext cx="2215" cy="2655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40" name="Google Shape;1129;p86">
            <a:extLst>
              <a:ext uri="{FF2B5EF4-FFF2-40B4-BE49-F238E27FC236}">
                <a16:creationId xmlns:a16="http://schemas.microsoft.com/office/drawing/2014/main" id="{490B3F03-7B06-4749-A1B3-7F102E441F0A}"/>
              </a:ext>
            </a:extLst>
          </p:cNvPr>
          <p:cNvSpPr txBox="1">
            <a:spLocks/>
          </p:cNvSpPr>
          <p:nvPr/>
        </p:nvSpPr>
        <p:spPr>
          <a:xfrm>
            <a:off x="1417744" y="5781942"/>
            <a:ext cx="4647900" cy="320700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</a:pPr>
            <a:r>
              <a:rPr lang="en-GB" sz="2400" dirty="0">
                <a:latin typeface="SassoonPrimaryType"/>
              </a:rPr>
              <a:t>The class moaned at the teacher</a:t>
            </a:r>
          </a:p>
        </p:txBody>
      </p:sp>
      <p:sp>
        <p:nvSpPr>
          <p:cNvPr id="46" name="Google Shape;1130;p86">
            <a:extLst>
              <a:ext uri="{FF2B5EF4-FFF2-40B4-BE49-F238E27FC236}">
                <a16:creationId xmlns:a16="http://schemas.microsoft.com/office/drawing/2014/main" id="{BEDE52B6-F327-4FD4-8AA5-11695681410C}"/>
              </a:ext>
            </a:extLst>
          </p:cNvPr>
          <p:cNvSpPr txBox="1">
            <a:spLocks/>
          </p:cNvSpPr>
          <p:nvPr/>
        </p:nvSpPr>
        <p:spPr>
          <a:xfrm>
            <a:off x="3072112" y="6405042"/>
            <a:ext cx="674561" cy="283800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GB" sz="1800" b="1">
                <a:latin typeface="SassoonPrimaryType" panose="00000400000000000000" pitchFamily="2" charset="0"/>
              </a:rPr>
              <a:t>verb</a:t>
            </a:r>
          </a:p>
        </p:txBody>
      </p:sp>
      <p:sp>
        <p:nvSpPr>
          <p:cNvPr id="47" name="Google Shape;1131;p86">
            <a:extLst>
              <a:ext uri="{FF2B5EF4-FFF2-40B4-BE49-F238E27FC236}">
                <a16:creationId xmlns:a16="http://schemas.microsoft.com/office/drawing/2014/main" id="{F7F62CD8-1C7D-4D79-815A-8B28646EDD9C}"/>
              </a:ext>
            </a:extLst>
          </p:cNvPr>
          <p:cNvSpPr txBox="1">
            <a:spLocks/>
          </p:cNvSpPr>
          <p:nvPr/>
        </p:nvSpPr>
        <p:spPr>
          <a:xfrm>
            <a:off x="4300200" y="6386592"/>
            <a:ext cx="788441" cy="320700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</a:pPr>
            <a:r>
              <a:rPr lang="en-GB" sz="1800" b="1" dirty="0">
                <a:latin typeface="SassoonPrimaryType" panose="00000400000000000000" pitchFamily="2" charset="0"/>
              </a:rPr>
              <a:t>object</a:t>
            </a:r>
            <a:endParaRPr lang="en-GB" sz="1800" dirty="0">
              <a:latin typeface="SassoonPrimaryType" panose="00000400000000000000" pitchFamily="2" charset="0"/>
            </a:endParaRPr>
          </a:p>
        </p:txBody>
      </p:sp>
      <p:sp>
        <p:nvSpPr>
          <p:cNvPr id="48" name="Google Shape;1132;p86">
            <a:extLst>
              <a:ext uri="{FF2B5EF4-FFF2-40B4-BE49-F238E27FC236}">
                <a16:creationId xmlns:a16="http://schemas.microsoft.com/office/drawing/2014/main" id="{8F2248B9-F112-4BEE-98DC-D6641A40FA95}"/>
              </a:ext>
            </a:extLst>
          </p:cNvPr>
          <p:cNvSpPr/>
          <p:nvPr/>
        </p:nvSpPr>
        <p:spPr>
          <a:xfrm>
            <a:off x="2605847" y="5800392"/>
            <a:ext cx="1019374" cy="3207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49" name="Google Shape;1133;p86">
            <a:extLst>
              <a:ext uri="{FF2B5EF4-FFF2-40B4-BE49-F238E27FC236}">
                <a16:creationId xmlns:a16="http://schemas.microsoft.com/office/drawing/2014/main" id="{3A3C123D-2809-47E3-B45A-D0C37500E958}"/>
              </a:ext>
            </a:extLst>
          </p:cNvPr>
          <p:cNvSpPr/>
          <p:nvPr/>
        </p:nvSpPr>
        <p:spPr>
          <a:xfrm>
            <a:off x="1354347" y="5800392"/>
            <a:ext cx="1251499" cy="3207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50" name="Google Shape;1134;p86">
            <a:extLst>
              <a:ext uri="{FF2B5EF4-FFF2-40B4-BE49-F238E27FC236}">
                <a16:creationId xmlns:a16="http://schemas.microsoft.com/office/drawing/2014/main" id="{DDD7C495-66B3-442E-BE11-FAE5D6C19BF9}"/>
              </a:ext>
            </a:extLst>
          </p:cNvPr>
          <p:cNvSpPr/>
          <p:nvPr/>
        </p:nvSpPr>
        <p:spPr>
          <a:xfrm>
            <a:off x="4052440" y="5800392"/>
            <a:ext cx="1472762" cy="3207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51" name="Google Shape;1135;p86">
            <a:extLst>
              <a:ext uri="{FF2B5EF4-FFF2-40B4-BE49-F238E27FC236}">
                <a16:creationId xmlns:a16="http://schemas.microsoft.com/office/drawing/2014/main" id="{2E9386F9-7A3F-4382-BF37-7BFC4AE57405}"/>
              </a:ext>
            </a:extLst>
          </p:cNvPr>
          <p:cNvSpPr txBox="1">
            <a:spLocks/>
          </p:cNvSpPr>
          <p:nvPr/>
        </p:nvSpPr>
        <p:spPr>
          <a:xfrm>
            <a:off x="1499473" y="6386592"/>
            <a:ext cx="788442" cy="320700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GB" sz="1800" b="1" dirty="0">
                <a:latin typeface="SassoonPrimaryType" panose="00000400000000000000" pitchFamily="2" charset="0"/>
              </a:rPr>
              <a:t>subject</a:t>
            </a:r>
            <a:endParaRPr lang="en-GB" sz="1800" dirty="0">
              <a:latin typeface="SassoonPrimaryType" panose="00000400000000000000" pitchFamily="2" charset="0"/>
            </a:endParaRPr>
          </a:p>
        </p:txBody>
      </p:sp>
      <p:cxnSp>
        <p:nvCxnSpPr>
          <p:cNvPr id="52" name="Google Shape;1137;p86">
            <a:extLst>
              <a:ext uri="{FF2B5EF4-FFF2-40B4-BE49-F238E27FC236}">
                <a16:creationId xmlns:a16="http://schemas.microsoft.com/office/drawing/2014/main" id="{D3B4F2ED-8DB3-41E2-AC24-9296AA52BA48}"/>
              </a:ext>
            </a:extLst>
          </p:cNvPr>
          <p:cNvCxnSpPr>
            <a:cxnSpLocks/>
            <a:stCxn id="46" idx="0"/>
            <a:endCxn id="48" idx="2"/>
          </p:cNvCxnSpPr>
          <p:nvPr/>
        </p:nvCxnSpPr>
        <p:spPr>
          <a:xfrm flipH="1" flipV="1">
            <a:off x="3115534" y="6121092"/>
            <a:ext cx="293859" cy="283950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3" name="Google Shape;1138;p86">
            <a:extLst>
              <a:ext uri="{FF2B5EF4-FFF2-40B4-BE49-F238E27FC236}">
                <a16:creationId xmlns:a16="http://schemas.microsoft.com/office/drawing/2014/main" id="{C872B856-258B-483C-A814-6EE882019DFD}"/>
              </a:ext>
            </a:extLst>
          </p:cNvPr>
          <p:cNvCxnSpPr>
            <a:cxnSpLocks/>
            <a:stCxn id="50" idx="2"/>
            <a:endCxn id="47" idx="0"/>
          </p:cNvCxnSpPr>
          <p:nvPr/>
        </p:nvCxnSpPr>
        <p:spPr>
          <a:xfrm flipH="1">
            <a:off x="4694421" y="6121092"/>
            <a:ext cx="94400" cy="2655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3917043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126;p86">
            <a:extLst>
              <a:ext uri="{FF2B5EF4-FFF2-40B4-BE49-F238E27FC236}">
                <a16:creationId xmlns:a16="http://schemas.microsoft.com/office/drawing/2014/main" id="{AC89DCED-3486-4D5D-BD75-DD5E876D1FB1}"/>
              </a:ext>
            </a:extLst>
          </p:cNvPr>
          <p:cNvSpPr txBox="1">
            <a:spLocks/>
          </p:cNvSpPr>
          <p:nvPr/>
        </p:nvSpPr>
        <p:spPr>
          <a:xfrm>
            <a:off x="1630693" y="1174879"/>
            <a:ext cx="9238589" cy="557400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</a:pPr>
            <a:r>
              <a:rPr lang="en-GB" sz="2400" dirty="0">
                <a:latin typeface="SassoonPrimaryType" panose="00000400000000000000" pitchFamily="2" charset="0"/>
              </a:rPr>
              <a:t>Normally, a sentence has the </a:t>
            </a:r>
            <a:r>
              <a:rPr lang="en-GB" sz="2400" b="1" dirty="0">
                <a:latin typeface="SassoonPrimaryType" panose="00000400000000000000" pitchFamily="2" charset="0"/>
              </a:rPr>
              <a:t>subject</a:t>
            </a:r>
            <a:r>
              <a:rPr lang="en-GB" sz="2400" dirty="0">
                <a:latin typeface="SassoonPrimaryType" panose="00000400000000000000" pitchFamily="2" charset="0"/>
              </a:rPr>
              <a:t> doing the </a:t>
            </a:r>
            <a:r>
              <a:rPr lang="en-GB" sz="2400" b="1" dirty="0">
                <a:latin typeface="SassoonPrimaryType" panose="00000400000000000000" pitchFamily="2" charset="0"/>
              </a:rPr>
              <a:t>verb</a:t>
            </a:r>
            <a:r>
              <a:rPr lang="en-GB" sz="2400" dirty="0">
                <a:latin typeface="SassoonPrimaryType" panose="00000400000000000000" pitchFamily="2" charset="0"/>
              </a:rPr>
              <a:t> to the </a:t>
            </a:r>
            <a:r>
              <a:rPr lang="en-GB" sz="2400" b="1" dirty="0">
                <a:latin typeface="SassoonPrimaryType" panose="00000400000000000000" pitchFamily="2" charset="0"/>
              </a:rPr>
              <a:t>object</a:t>
            </a:r>
            <a:r>
              <a:rPr lang="en-GB" sz="2400" dirty="0">
                <a:latin typeface="SassoonPrimaryType" panose="00000400000000000000" pitchFamily="2" charset="0"/>
              </a:rPr>
              <a:t>.</a:t>
            </a:r>
          </a:p>
        </p:txBody>
      </p:sp>
      <p:sp>
        <p:nvSpPr>
          <p:cNvPr id="7" name="Google Shape;1127;p86">
            <a:extLst>
              <a:ext uri="{FF2B5EF4-FFF2-40B4-BE49-F238E27FC236}">
                <a16:creationId xmlns:a16="http://schemas.microsoft.com/office/drawing/2014/main" id="{15625B27-068F-4138-A37F-07F78D8ED2F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49715" y="183471"/>
            <a:ext cx="9587751" cy="6135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GB" dirty="0">
                <a:latin typeface="SassoonPrimaryType" panose="00000400000000000000" pitchFamily="2" charset="0"/>
              </a:rPr>
              <a:t>Identifying the active and passive voice</a:t>
            </a:r>
            <a:endParaRPr dirty="0">
              <a:latin typeface="SassoonPrimaryType" panose="00000400000000000000" pitchFamily="2" charset="0"/>
            </a:endParaRPr>
          </a:p>
        </p:txBody>
      </p:sp>
      <p:sp>
        <p:nvSpPr>
          <p:cNvPr id="8" name="Google Shape;1128;p86">
            <a:extLst>
              <a:ext uri="{FF2B5EF4-FFF2-40B4-BE49-F238E27FC236}">
                <a16:creationId xmlns:a16="http://schemas.microsoft.com/office/drawing/2014/main" id="{66FDA83F-6B79-4AB7-9D95-5A8CD953E19B}"/>
              </a:ext>
            </a:extLst>
          </p:cNvPr>
          <p:cNvSpPr txBox="1">
            <a:spLocks/>
          </p:cNvSpPr>
          <p:nvPr/>
        </p:nvSpPr>
        <p:spPr>
          <a:xfrm>
            <a:off x="6179732" y="2441455"/>
            <a:ext cx="4245086" cy="843300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</a:pPr>
            <a:r>
              <a:rPr lang="en-GB" sz="1800" dirty="0">
                <a:latin typeface="SassoonPrimaryType" panose="00000400000000000000" pitchFamily="2" charset="0"/>
              </a:rPr>
              <a:t>When the </a:t>
            </a:r>
            <a:r>
              <a:rPr lang="en-GB" sz="1800" b="1" dirty="0">
                <a:latin typeface="SassoonPrimaryType" panose="00000400000000000000" pitchFamily="2" charset="0"/>
              </a:rPr>
              <a:t>subject</a:t>
            </a:r>
            <a:r>
              <a:rPr lang="en-GB" sz="1800" dirty="0">
                <a:latin typeface="SassoonPrimaryType" panose="00000400000000000000" pitchFamily="2" charset="0"/>
              </a:rPr>
              <a:t> does the </a:t>
            </a:r>
            <a:r>
              <a:rPr lang="en-GB" sz="1800" b="1" dirty="0">
                <a:latin typeface="SassoonPrimaryType" panose="00000400000000000000" pitchFamily="2" charset="0"/>
              </a:rPr>
              <a:t>verb</a:t>
            </a:r>
            <a:r>
              <a:rPr lang="en-GB" sz="1800" dirty="0">
                <a:latin typeface="SassoonPrimaryType" panose="00000400000000000000" pitchFamily="2" charset="0"/>
              </a:rPr>
              <a:t> to the </a:t>
            </a:r>
            <a:r>
              <a:rPr lang="en-GB" sz="1800" b="1" dirty="0">
                <a:latin typeface="SassoonPrimaryType" panose="00000400000000000000" pitchFamily="2" charset="0"/>
              </a:rPr>
              <a:t>object</a:t>
            </a:r>
            <a:r>
              <a:rPr lang="en-GB" sz="1800" dirty="0">
                <a:latin typeface="SassoonPrimaryType" panose="00000400000000000000" pitchFamily="2" charset="0"/>
              </a:rPr>
              <a:t>, we call this the </a:t>
            </a:r>
            <a:r>
              <a:rPr lang="en-GB" sz="1800" b="1" dirty="0">
                <a:latin typeface="SassoonPrimaryType" panose="00000400000000000000" pitchFamily="2" charset="0"/>
              </a:rPr>
              <a:t>active voice</a:t>
            </a:r>
            <a:r>
              <a:rPr lang="en-GB" sz="1800" dirty="0">
                <a:latin typeface="SassoonPrimaryType" panose="00000400000000000000" pitchFamily="2" charset="0"/>
              </a:rPr>
              <a:t>.</a:t>
            </a:r>
          </a:p>
        </p:txBody>
      </p:sp>
      <p:sp>
        <p:nvSpPr>
          <p:cNvPr id="9" name="Google Shape;1129;p86">
            <a:extLst>
              <a:ext uri="{FF2B5EF4-FFF2-40B4-BE49-F238E27FC236}">
                <a16:creationId xmlns:a16="http://schemas.microsoft.com/office/drawing/2014/main" id="{FAC1BD14-CF1D-4116-B500-9B336F3BC232}"/>
              </a:ext>
            </a:extLst>
          </p:cNvPr>
          <p:cNvSpPr txBox="1">
            <a:spLocks/>
          </p:cNvSpPr>
          <p:nvPr/>
        </p:nvSpPr>
        <p:spPr>
          <a:xfrm>
            <a:off x="1561375" y="2506780"/>
            <a:ext cx="4647900" cy="320700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1000"/>
              </a:spcAft>
              <a:buNone/>
            </a:pPr>
            <a:r>
              <a:rPr lang="en-GB" sz="2400" dirty="0">
                <a:latin typeface="SassoonPrimaryType"/>
              </a:rPr>
              <a:t>The referee       enforced the rules.</a:t>
            </a:r>
          </a:p>
        </p:txBody>
      </p:sp>
      <p:sp>
        <p:nvSpPr>
          <p:cNvPr id="10" name="Google Shape;1130;p86">
            <a:extLst>
              <a:ext uri="{FF2B5EF4-FFF2-40B4-BE49-F238E27FC236}">
                <a16:creationId xmlns:a16="http://schemas.microsoft.com/office/drawing/2014/main" id="{31BD04D3-4319-49BC-8AA7-B3854F726474}"/>
              </a:ext>
            </a:extLst>
          </p:cNvPr>
          <p:cNvSpPr txBox="1">
            <a:spLocks/>
          </p:cNvSpPr>
          <p:nvPr/>
        </p:nvSpPr>
        <p:spPr>
          <a:xfrm>
            <a:off x="3366476" y="3102205"/>
            <a:ext cx="904500" cy="283800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GB" sz="1800" b="1">
                <a:latin typeface="SassoonPrimaryType" panose="00000400000000000000" pitchFamily="2" charset="0"/>
              </a:rPr>
              <a:t>verb</a:t>
            </a:r>
          </a:p>
        </p:txBody>
      </p:sp>
      <p:sp>
        <p:nvSpPr>
          <p:cNvPr id="11" name="Google Shape;1131;p86">
            <a:extLst>
              <a:ext uri="{FF2B5EF4-FFF2-40B4-BE49-F238E27FC236}">
                <a16:creationId xmlns:a16="http://schemas.microsoft.com/office/drawing/2014/main" id="{FFB13E33-57BC-4D78-9547-230CEE278F66}"/>
              </a:ext>
            </a:extLst>
          </p:cNvPr>
          <p:cNvSpPr txBox="1">
            <a:spLocks/>
          </p:cNvSpPr>
          <p:nvPr/>
        </p:nvSpPr>
        <p:spPr>
          <a:xfrm>
            <a:off x="4619282" y="3083755"/>
            <a:ext cx="762900" cy="320700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</a:pPr>
            <a:r>
              <a:rPr lang="en-GB" sz="1800" b="1">
                <a:latin typeface="SassoonPrimaryType" panose="00000400000000000000" pitchFamily="2" charset="0"/>
              </a:rPr>
              <a:t>object</a:t>
            </a:r>
            <a:endParaRPr lang="en-GB" sz="1800">
              <a:latin typeface="SassoonPrimaryType" panose="00000400000000000000" pitchFamily="2" charset="0"/>
            </a:endParaRPr>
          </a:p>
        </p:txBody>
      </p:sp>
      <p:sp>
        <p:nvSpPr>
          <p:cNvPr id="12" name="Google Shape;1132;p86">
            <a:extLst>
              <a:ext uri="{FF2B5EF4-FFF2-40B4-BE49-F238E27FC236}">
                <a16:creationId xmlns:a16="http://schemas.microsoft.com/office/drawing/2014/main" id="{B5B60F5C-0D00-46EA-896C-4F297357E07B}"/>
              </a:ext>
            </a:extLst>
          </p:cNvPr>
          <p:cNvSpPr/>
          <p:nvPr/>
        </p:nvSpPr>
        <p:spPr>
          <a:xfrm>
            <a:off x="3385951" y="2497555"/>
            <a:ext cx="1131900" cy="3207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3" name="Google Shape;1133;p86">
            <a:extLst>
              <a:ext uri="{FF2B5EF4-FFF2-40B4-BE49-F238E27FC236}">
                <a16:creationId xmlns:a16="http://schemas.microsoft.com/office/drawing/2014/main" id="{017E7102-CE50-4D14-85F8-3613DAD06A39}"/>
              </a:ext>
            </a:extLst>
          </p:cNvPr>
          <p:cNvSpPr/>
          <p:nvPr/>
        </p:nvSpPr>
        <p:spPr>
          <a:xfrm>
            <a:off x="1487582" y="2497555"/>
            <a:ext cx="1878900" cy="3207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4" name="Google Shape;1134;p86">
            <a:extLst>
              <a:ext uri="{FF2B5EF4-FFF2-40B4-BE49-F238E27FC236}">
                <a16:creationId xmlns:a16="http://schemas.microsoft.com/office/drawing/2014/main" id="{0C914AC8-FFFB-4D53-AF0F-021C592E621A}"/>
              </a:ext>
            </a:extLst>
          </p:cNvPr>
          <p:cNvSpPr/>
          <p:nvPr/>
        </p:nvSpPr>
        <p:spPr>
          <a:xfrm>
            <a:off x="4545344" y="2497555"/>
            <a:ext cx="1171200" cy="3207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15" name="Google Shape;1135;p86">
            <a:extLst>
              <a:ext uri="{FF2B5EF4-FFF2-40B4-BE49-F238E27FC236}">
                <a16:creationId xmlns:a16="http://schemas.microsoft.com/office/drawing/2014/main" id="{D76A8335-7A8C-486B-8EAB-87D8AFDBE2C7}"/>
              </a:ext>
            </a:extLst>
          </p:cNvPr>
          <p:cNvSpPr txBox="1">
            <a:spLocks/>
          </p:cNvSpPr>
          <p:nvPr/>
        </p:nvSpPr>
        <p:spPr>
          <a:xfrm>
            <a:off x="1767182" y="3083755"/>
            <a:ext cx="1057200" cy="320700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GB" sz="1800" b="1" dirty="0">
                <a:latin typeface="SassoonPrimaryType" panose="00000400000000000000" pitchFamily="2" charset="0"/>
              </a:rPr>
              <a:t>subject</a:t>
            </a:r>
            <a:endParaRPr lang="en-GB" sz="1800" dirty="0">
              <a:latin typeface="SassoonPrimaryType" panose="00000400000000000000" pitchFamily="2" charset="0"/>
            </a:endParaRPr>
          </a:p>
        </p:txBody>
      </p:sp>
      <p:cxnSp>
        <p:nvCxnSpPr>
          <p:cNvPr id="16" name="Google Shape;1136;p86">
            <a:extLst>
              <a:ext uri="{FF2B5EF4-FFF2-40B4-BE49-F238E27FC236}">
                <a16:creationId xmlns:a16="http://schemas.microsoft.com/office/drawing/2014/main" id="{7FA28ACC-8E2E-4993-8011-3F186D7A463C}"/>
              </a:ext>
            </a:extLst>
          </p:cNvPr>
          <p:cNvCxnSpPr>
            <a:stCxn id="15" idx="0"/>
            <a:endCxn id="13" idx="2"/>
          </p:cNvCxnSpPr>
          <p:nvPr/>
        </p:nvCxnSpPr>
        <p:spPr>
          <a:xfrm rot="10800000" flipH="1">
            <a:off x="2295782" y="2818255"/>
            <a:ext cx="131100" cy="2655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7" name="Google Shape;1137;p86">
            <a:extLst>
              <a:ext uri="{FF2B5EF4-FFF2-40B4-BE49-F238E27FC236}">
                <a16:creationId xmlns:a16="http://schemas.microsoft.com/office/drawing/2014/main" id="{C656789C-2E1B-4CB0-BBAF-60B11CEE948C}"/>
              </a:ext>
            </a:extLst>
          </p:cNvPr>
          <p:cNvCxnSpPr>
            <a:stCxn id="10" idx="0"/>
            <a:endCxn id="12" idx="2"/>
          </p:cNvCxnSpPr>
          <p:nvPr/>
        </p:nvCxnSpPr>
        <p:spPr>
          <a:xfrm rot="10800000" flipH="1">
            <a:off x="3818726" y="2818105"/>
            <a:ext cx="133200" cy="284100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" name="Google Shape;1138;p86">
            <a:extLst>
              <a:ext uri="{FF2B5EF4-FFF2-40B4-BE49-F238E27FC236}">
                <a16:creationId xmlns:a16="http://schemas.microsoft.com/office/drawing/2014/main" id="{6EE6E7CE-2E6A-4CBF-A3F8-C0F262D7A23C}"/>
              </a:ext>
            </a:extLst>
          </p:cNvPr>
          <p:cNvCxnSpPr>
            <a:stCxn id="14" idx="2"/>
            <a:endCxn id="11" idx="0"/>
          </p:cNvCxnSpPr>
          <p:nvPr/>
        </p:nvCxnSpPr>
        <p:spPr>
          <a:xfrm flipH="1">
            <a:off x="5000744" y="2818255"/>
            <a:ext cx="130200" cy="2655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19" name="Google Shape;1139;p86">
            <a:extLst>
              <a:ext uri="{FF2B5EF4-FFF2-40B4-BE49-F238E27FC236}">
                <a16:creationId xmlns:a16="http://schemas.microsoft.com/office/drawing/2014/main" id="{BA429C43-5C95-43F9-BB6A-8191C88E1256}"/>
              </a:ext>
            </a:extLst>
          </p:cNvPr>
          <p:cNvSpPr txBox="1">
            <a:spLocks/>
          </p:cNvSpPr>
          <p:nvPr/>
        </p:nvSpPr>
        <p:spPr>
          <a:xfrm>
            <a:off x="1436757" y="4999071"/>
            <a:ext cx="5297700" cy="320700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</a:pPr>
            <a:r>
              <a:rPr lang="en-GB" sz="2400" dirty="0">
                <a:latin typeface="SassoonPrimaryType"/>
              </a:rPr>
              <a:t>The rules were enforced by the referee</a:t>
            </a:r>
            <a:r>
              <a:rPr lang="en-GB" sz="2000" dirty="0">
                <a:latin typeface="SassoonPrimaryType"/>
              </a:rPr>
              <a:t>.</a:t>
            </a:r>
          </a:p>
        </p:txBody>
      </p:sp>
      <p:sp>
        <p:nvSpPr>
          <p:cNvPr id="20" name="Google Shape;1140;p86">
            <a:extLst>
              <a:ext uri="{FF2B5EF4-FFF2-40B4-BE49-F238E27FC236}">
                <a16:creationId xmlns:a16="http://schemas.microsoft.com/office/drawing/2014/main" id="{0A0FE036-32BC-4D2D-B65A-A29A73035F20}"/>
              </a:ext>
            </a:extLst>
          </p:cNvPr>
          <p:cNvSpPr txBox="1">
            <a:spLocks/>
          </p:cNvSpPr>
          <p:nvPr/>
        </p:nvSpPr>
        <p:spPr>
          <a:xfrm>
            <a:off x="3126226" y="5594496"/>
            <a:ext cx="904500" cy="283800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GB" sz="1800" b="1">
                <a:latin typeface="SassoonPrimaryType" panose="00000400000000000000" pitchFamily="2" charset="0"/>
              </a:rPr>
              <a:t>verb</a:t>
            </a:r>
          </a:p>
        </p:txBody>
      </p:sp>
      <p:sp>
        <p:nvSpPr>
          <p:cNvPr id="21" name="Google Shape;1141;p86">
            <a:extLst>
              <a:ext uri="{FF2B5EF4-FFF2-40B4-BE49-F238E27FC236}">
                <a16:creationId xmlns:a16="http://schemas.microsoft.com/office/drawing/2014/main" id="{02AF6F01-BD02-414C-BDB5-ABD5EECCC32A}"/>
              </a:ext>
            </a:extLst>
          </p:cNvPr>
          <p:cNvSpPr/>
          <p:nvPr/>
        </p:nvSpPr>
        <p:spPr>
          <a:xfrm>
            <a:off x="2622104" y="5026631"/>
            <a:ext cx="1771200" cy="3207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22" name="Google Shape;1142;p86">
            <a:extLst>
              <a:ext uri="{FF2B5EF4-FFF2-40B4-BE49-F238E27FC236}">
                <a16:creationId xmlns:a16="http://schemas.microsoft.com/office/drawing/2014/main" id="{5B7A7613-D314-43BA-81D8-D95DC50DACEE}"/>
              </a:ext>
            </a:extLst>
          </p:cNvPr>
          <p:cNvSpPr/>
          <p:nvPr/>
        </p:nvSpPr>
        <p:spPr>
          <a:xfrm>
            <a:off x="1436757" y="4994196"/>
            <a:ext cx="1171200" cy="3207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  <a:endParaRPr>
              <a:latin typeface="Lexend"/>
              <a:ea typeface="Lexend"/>
              <a:cs typeface="Lexend"/>
              <a:sym typeface="Lexend"/>
            </a:endParaRPr>
          </a:p>
        </p:txBody>
      </p:sp>
      <p:sp>
        <p:nvSpPr>
          <p:cNvPr id="23" name="Google Shape;1143;p86">
            <a:extLst>
              <a:ext uri="{FF2B5EF4-FFF2-40B4-BE49-F238E27FC236}">
                <a16:creationId xmlns:a16="http://schemas.microsoft.com/office/drawing/2014/main" id="{B52D2EE7-0D54-4811-82CB-3A24F861C5E2}"/>
              </a:ext>
            </a:extLst>
          </p:cNvPr>
          <p:cNvSpPr txBox="1">
            <a:spLocks/>
          </p:cNvSpPr>
          <p:nvPr/>
        </p:nvSpPr>
        <p:spPr>
          <a:xfrm>
            <a:off x="1560707" y="5585271"/>
            <a:ext cx="1057200" cy="320700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GB" sz="1800" b="1">
                <a:latin typeface="SassoonPrimaryType" panose="00000400000000000000" pitchFamily="2" charset="0"/>
              </a:rPr>
              <a:t>subject</a:t>
            </a:r>
            <a:endParaRPr lang="en-GB" sz="1800">
              <a:latin typeface="SassoonPrimaryType" panose="00000400000000000000" pitchFamily="2" charset="0"/>
            </a:endParaRPr>
          </a:p>
        </p:txBody>
      </p:sp>
      <p:cxnSp>
        <p:nvCxnSpPr>
          <p:cNvPr id="24" name="Google Shape;1144;p86">
            <a:extLst>
              <a:ext uri="{FF2B5EF4-FFF2-40B4-BE49-F238E27FC236}">
                <a16:creationId xmlns:a16="http://schemas.microsoft.com/office/drawing/2014/main" id="{1C036B69-8360-46B3-8ECE-13A854BF0DD7}"/>
              </a:ext>
            </a:extLst>
          </p:cNvPr>
          <p:cNvCxnSpPr>
            <a:cxnSpLocks/>
            <a:stCxn id="23" idx="0"/>
          </p:cNvCxnSpPr>
          <p:nvPr/>
        </p:nvCxnSpPr>
        <p:spPr>
          <a:xfrm rot="10800000">
            <a:off x="1993007" y="5314971"/>
            <a:ext cx="96300" cy="2703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5" name="Google Shape;1145;p86">
            <a:extLst>
              <a:ext uri="{FF2B5EF4-FFF2-40B4-BE49-F238E27FC236}">
                <a16:creationId xmlns:a16="http://schemas.microsoft.com/office/drawing/2014/main" id="{177AC3D9-0AA5-4C06-B7D5-BFE90AEC6EF8}"/>
              </a:ext>
            </a:extLst>
          </p:cNvPr>
          <p:cNvCxnSpPr>
            <a:cxnSpLocks/>
          </p:cNvCxnSpPr>
          <p:nvPr/>
        </p:nvCxnSpPr>
        <p:spPr>
          <a:xfrm rot="10800000">
            <a:off x="3520411" y="5340062"/>
            <a:ext cx="86400" cy="279600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6" name="Google Shape;1146;p86">
            <a:extLst>
              <a:ext uri="{FF2B5EF4-FFF2-40B4-BE49-F238E27FC236}">
                <a16:creationId xmlns:a16="http://schemas.microsoft.com/office/drawing/2014/main" id="{6FF62445-A036-41E5-AF71-42B0F2E1D926}"/>
              </a:ext>
            </a:extLst>
          </p:cNvPr>
          <p:cNvSpPr txBox="1">
            <a:spLocks/>
          </p:cNvSpPr>
          <p:nvPr/>
        </p:nvSpPr>
        <p:spPr>
          <a:xfrm>
            <a:off x="1466157" y="3805071"/>
            <a:ext cx="8466600" cy="557400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</a:pPr>
            <a:r>
              <a:rPr lang="en-GB" sz="1800" dirty="0">
                <a:latin typeface="SassoonPrimaryType" panose="00000400000000000000" pitchFamily="2" charset="0"/>
              </a:rPr>
              <a:t>Sometimes, we can make what would normally be the </a:t>
            </a:r>
            <a:r>
              <a:rPr lang="en-GB" sz="1800" b="1" dirty="0">
                <a:latin typeface="SassoonPrimaryType" panose="00000400000000000000" pitchFamily="2" charset="0"/>
              </a:rPr>
              <a:t>object</a:t>
            </a:r>
            <a:r>
              <a:rPr lang="en-GB" sz="1800" dirty="0">
                <a:latin typeface="SassoonPrimaryType" panose="00000400000000000000" pitchFamily="2" charset="0"/>
              </a:rPr>
              <a:t> the </a:t>
            </a:r>
            <a:r>
              <a:rPr lang="en-GB" sz="1800" b="1" dirty="0">
                <a:latin typeface="SassoonPrimaryType" panose="00000400000000000000" pitchFamily="2" charset="0"/>
              </a:rPr>
              <a:t>subject</a:t>
            </a:r>
            <a:r>
              <a:rPr lang="en-GB" sz="1800" dirty="0">
                <a:latin typeface="SassoonPrimaryType" panose="00000400000000000000" pitchFamily="2" charset="0"/>
              </a:rPr>
              <a:t> of the sentence. Now, the </a:t>
            </a:r>
            <a:r>
              <a:rPr lang="en-GB" sz="1800" b="1" dirty="0">
                <a:latin typeface="SassoonPrimaryType" panose="00000400000000000000" pitchFamily="2" charset="0"/>
              </a:rPr>
              <a:t>verb </a:t>
            </a:r>
            <a:r>
              <a:rPr lang="en-GB" sz="1800" dirty="0">
                <a:latin typeface="SassoonPrimaryType" panose="00000400000000000000" pitchFamily="2" charset="0"/>
              </a:rPr>
              <a:t>is ‘done to’ the </a:t>
            </a:r>
            <a:r>
              <a:rPr lang="en-GB" sz="1800" b="1" dirty="0">
                <a:latin typeface="SassoonPrimaryType" panose="00000400000000000000" pitchFamily="2" charset="0"/>
              </a:rPr>
              <a:t>subject</a:t>
            </a:r>
            <a:r>
              <a:rPr lang="en-GB" sz="1800" dirty="0">
                <a:latin typeface="SassoonPrimaryType" panose="00000400000000000000" pitchFamily="2" charset="0"/>
              </a:rPr>
              <a:t>:</a:t>
            </a:r>
          </a:p>
        </p:txBody>
      </p:sp>
      <p:sp>
        <p:nvSpPr>
          <p:cNvPr id="27" name="Google Shape;1147;p86">
            <a:extLst>
              <a:ext uri="{FF2B5EF4-FFF2-40B4-BE49-F238E27FC236}">
                <a16:creationId xmlns:a16="http://schemas.microsoft.com/office/drawing/2014/main" id="{A1898AFD-4107-4ADF-BD63-A2648094A6F8}"/>
              </a:ext>
            </a:extLst>
          </p:cNvPr>
          <p:cNvSpPr txBox="1">
            <a:spLocks/>
          </p:cNvSpPr>
          <p:nvPr/>
        </p:nvSpPr>
        <p:spPr>
          <a:xfrm>
            <a:off x="6979332" y="4966859"/>
            <a:ext cx="4158134" cy="911700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 dirty="0">
                <a:latin typeface="SassoonPrimaryType" panose="00000400000000000000" pitchFamily="2" charset="0"/>
              </a:rPr>
              <a:t>When the </a:t>
            </a:r>
            <a:r>
              <a:rPr lang="en-GB" sz="1800" b="1" dirty="0">
                <a:latin typeface="SassoonPrimaryType" panose="00000400000000000000" pitchFamily="2" charset="0"/>
              </a:rPr>
              <a:t>object</a:t>
            </a:r>
            <a:r>
              <a:rPr lang="en-GB" sz="1800" dirty="0">
                <a:latin typeface="SassoonPrimaryType" panose="00000400000000000000" pitchFamily="2" charset="0"/>
              </a:rPr>
              <a:t> becomes the </a:t>
            </a:r>
            <a:r>
              <a:rPr lang="en-GB" sz="1800" b="1" dirty="0">
                <a:latin typeface="SassoonPrimaryType" panose="00000400000000000000" pitchFamily="2" charset="0"/>
              </a:rPr>
              <a:t>subject</a:t>
            </a:r>
            <a:r>
              <a:rPr lang="en-GB" sz="1800" dirty="0">
                <a:latin typeface="SassoonPrimaryType" panose="00000400000000000000" pitchFamily="2" charset="0"/>
              </a:rPr>
              <a:t> like this, we call it the </a:t>
            </a:r>
            <a:r>
              <a:rPr lang="en-GB" sz="1800" b="1" dirty="0">
                <a:latin typeface="SassoonPrimaryType" panose="00000400000000000000" pitchFamily="2" charset="0"/>
              </a:rPr>
              <a:t>passive voice</a:t>
            </a:r>
            <a:r>
              <a:rPr lang="en-GB" sz="1800" dirty="0">
                <a:latin typeface="SassoonPrimaryType" panose="00000400000000000000" pitchFamily="2" charset="0"/>
              </a:rPr>
              <a:t>.</a:t>
            </a:r>
            <a:endParaRPr lang="en-GB" dirty="0">
              <a:latin typeface="SassoonPrimaryType" panose="00000400000000000000" pitchFamily="2" charset="0"/>
            </a:endParaRPr>
          </a:p>
          <a:p>
            <a:pPr marL="0" indent="0">
              <a:lnSpc>
                <a:spcPct val="100000"/>
              </a:lnSpc>
              <a:spcAft>
                <a:spcPts val="1000"/>
              </a:spcAft>
              <a:buFont typeface="Arial" panose="020B0604020202020204" pitchFamily="34" charset="0"/>
              <a:buNone/>
            </a:pPr>
            <a:endParaRPr lang="en-GB" sz="1800" dirty="0">
              <a:latin typeface="SassoonPrimaryType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779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152;p87">
            <a:extLst>
              <a:ext uri="{FF2B5EF4-FFF2-40B4-BE49-F238E27FC236}">
                <a16:creationId xmlns:a16="http://schemas.microsoft.com/office/drawing/2014/main" id="{1BD30D3D-E1B8-46B4-89E8-B69281862DAC}"/>
              </a:ext>
            </a:extLst>
          </p:cNvPr>
          <p:cNvSpPr txBox="1">
            <a:spLocks/>
          </p:cNvSpPr>
          <p:nvPr/>
        </p:nvSpPr>
        <p:spPr>
          <a:xfrm>
            <a:off x="324000" y="334038"/>
            <a:ext cx="7000500" cy="749400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GB" sz="2400" dirty="0">
                <a:latin typeface="SassoonPrimaryType" panose="00000400000000000000" pitchFamily="2" charset="0"/>
              </a:rPr>
              <a:t>In the </a:t>
            </a:r>
            <a:r>
              <a:rPr lang="en-GB" sz="2400" b="1" dirty="0">
                <a:latin typeface="SassoonPrimaryType" panose="00000400000000000000" pitchFamily="2" charset="0"/>
              </a:rPr>
              <a:t>active voice</a:t>
            </a:r>
            <a:r>
              <a:rPr lang="en-GB" sz="2400" dirty="0">
                <a:latin typeface="SassoonPrimaryType" panose="00000400000000000000" pitchFamily="2" charset="0"/>
              </a:rPr>
              <a:t>, the </a:t>
            </a:r>
            <a:r>
              <a:rPr lang="en-GB" sz="2400" b="1" dirty="0">
                <a:latin typeface="SassoonPrimaryType" panose="00000400000000000000" pitchFamily="2" charset="0"/>
              </a:rPr>
              <a:t>subject</a:t>
            </a:r>
            <a:r>
              <a:rPr lang="en-GB" sz="2400" dirty="0">
                <a:latin typeface="SassoonPrimaryType" panose="00000400000000000000" pitchFamily="2" charset="0"/>
              </a:rPr>
              <a:t> does the verb. </a:t>
            </a:r>
          </a:p>
          <a:p>
            <a:pPr marL="0" indent="0">
              <a:lnSpc>
                <a:spcPct val="100000"/>
              </a:lnSpc>
              <a:spcAft>
                <a:spcPts val="1000"/>
              </a:spcAft>
              <a:buFont typeface="Arial" panose="020B0604020202020204" pitchFamily="34" charset="0"/>
              <a:buNone/>
            </a:pPr>
            <a:r>
              <a:rPr lang="en-GB" sz="2400" dirty="0">
                <a:latin typeface="SassoonPrimaryType" panose="00000400000000000000" pitchFamily="2" charset="0"/>
              </a:rPr>
              <a:t>In the </a:t>
            </a:r>
            <a:r>
              <a:rPr lang="en-GB" sz="2400" b="1" dirty="0">
                <a:latin typeface="SassoonPrimaryType" panose="00000400000000000000" pitchFamily="2" charset="0"/>
              </a:rPr>
              <a:t>passive voice</a:t>
            </a:r>
            <a:r>
              <a:rPr lang="en-GB" sz="2400" dirty="0">
                <a:latin typeface="SassoonPrimaryType" panose="00000400000000000000" pitchFamily="2" charset="0"/>
              </a:rPr>
              <a:t>, the </a:t>
            </a:r>
            <a:r>
              <a:rPr lang="en-GB" sz="2400" b="1" dirty="0">
                <a:latin typeface="SassoonPrimaryType" panose="00000400000000000000" pitchFamily="2" charset="0"/>
              </a:rPr>
              <a:t>verb </a:t>
            </a:r>
            <a:r>
              <a:rPr lang="en-GB" sz="2400" dirty="0">
                <a:latin typeface="SassoonPrimaryType" panose="00000400000000000000" pitchFamily="2" charset="0"/>
              </a:rPr>
              <a:t>is ‘done to’ the </a:t>
            </a:r>
            <a:r>
              <a:rPr lang="en-GB" sz="2400" b="1" dirty="0">
                <a:latin typeface="SassoonPrimaryType" panose="00000400000000000000" pitchFamily="2" charset="0"/>
              </a:rPr>
              <a:t>subject</a:t>
            </a:r>
            <a:r>
              <a:rPr lang="en-GB" sz="2400" dirty="0">
                <a:latin typeface="SassoonPrimaryType" panose="00000400000000000000" pitchFamily="2" charset="0"/>
              </a:rPr>
              <a:t>.</a:t>
            </a:r>
          </a:p>
        </p:txBody>
      </p:sp>
      <p:sp>
        <p:nvSpPr>
          <p:cNvPr id="5" name="Google Shape;1154;p87">
            <a:extLst>
              <a:ext uri="{FF2B5EF4-FFF2-40B4-BE49-F238E27FC236}">
                <a16:creationId xmlns:a16="http://schemas.microsoft.com/office/drawing/2014/main" id="{38DB50FC-8584-4078-B226-EA38D40554CE}"/>
              </a:ext>
            </a:extLst>
          </p:cNvPr>
          <p:cNvSpPr txBox="1">
            <a:spLocks/>
          </p:cNvSpPr>
          <p:nvPr/>
        </p:nvSpPr>
        <p:spPr>
          <a:xfrm>
            <a:off x="5934056" y="1866852"/>
            <a:ext cx="5647331" cy="749400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GB" sz="2400" dirty="0">
                <a:latin typeface="SassoonPrimaryType" panose="00000400000000000000" pitchFamily="2" charset="0"/>
              </a:rPr>
              <a:t>The </a:t>
            </a:r>
            <a:r>
              <a:rPr lang="en-GB" sz="2400" b="1" dirty="0">
                <a:latin typeface="SassoonPrimaryType" panose="00000400000000000000" pitchFamily="2" charset="0"/>
              </a:rPr>
              <a:t>subject</a:t>
            </a:r>
            <a:r>
              <a:rPr lang="en-GB" sz="2400" dirty="0">
                <a:latin typeface="SassoonPrimaryType" panose="00000400000000000000" pitchFamily="2" charset="0"/>
              </a:rPr>
              <a:t> is doing the </a:t>
            </a:r>
            <a:r>
              <a:rPr lang="en-GB" sz="2400" b="1" dirty="0">
                <a:latin typeface="SassoonPrimaryType" panose="00000400000000000000" pitchFamily="2" charset="0"/>
              </a:rPr>
              <a:t>verb</a:t>
            </a:r>
            <a:r>
              <a:rPr lang="en-GB" sz="2400" dirty="0">
                <a:latin typeface="SassoonPrimaryType" panose="00000400000000000000" pitchFamily="2" charset="0"/>
              </a:rPr>
              <a:t>. </a:t>
            </a:r>
          </a:p>
          <a:p>
            <a:pPr marL="0" indent="0">
              <a:lnSpc>
                <a:spcPct val="100000"/>
              </a:lnSpc>
              <a:spcAft>
                <a:spcPts val="1000"/>
              </a:spcAft>
              <a:buFont typeface="Arial" panose="020B0604020202020204" pitchFamily="34" charset="0"/>
              <a:buNone/>
            </a:pPr>
            <a:r>
              <a:rPr lang="en-GB" sz="2400" dirty="0">
                <a:latin typeface="SassoonPrimaryType" panose="00000400000000000000" pitchFamily="2" charset="0"/>
              </a:rPr>
              <a:t>This is the </a:t>
            </a:r>
            <a:r>
              <a:rPr lang="en-GB" sz="2400" b="1" dirty="0">
                <a:latin typeface="SassoonPrimaryType" panose="00000400000000000000" pitchFamily="2" charset="0"/>
              </a:rPr>
              <a:t>active voice</a:t>
            </a:r>
            <a:r>
              <a:rPr lang="en-GB" sz="2400" dirty="0">
                <a:latin typeface="SassoonPrimaryType" panose="00000400000000000000" pitchFamily="2" charset="0"/>
              </a:rPr>
              <a:t>.</a:t>
            </a:r>
          </a:p>
        </p:txBody>
      </p:sp>
      <p:sp>
        <p:nvSpPr>
          <p:cNvPr id="6" name="Google Shape;1155;p87">
            <a:extLst>
              <a:ext uri="{FF2B5EF4-FFF2-40B4-BE49-F238E27FC236}">
                <a16:creationId xmlns:a16="http://schemas.microsoft.com/office/drawing/2014/main" id="{E3D5E970-8800-4E55-B59D-6621FAD8189A}"/>
              </a:ext>
            </a:extLst>
          </p:cNvPr>
          <p:cNvSpPr txBox="1">
            <a:spLocks/>
          </p:cNvSpPr>
          <p:nvPr/>
        </p:nvSpPr>
        <p:spPr>
          <a:xfrm>
            <a:off x="353400" y="5400350"/>
            <a:ext cx="8260800" cy="613500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</a:pPr>
            <a:r>
              <a:rPr lang="en-GB" sz="2400" dirty="0">
                <a:latin typeface="SassoonPrimaryType" panose="00000400000000000000" pitchFamily="2" charset="0"/>
              </a:rPr>
              <a:t>Notice how what would normally be the </a:t>
            </a:r>
            <a:r>
              <a:rPr lang="en-GB" sz="2400" b="1" dirty="0">
                <a:latin typeface="SassoonPrimaryType" panose="00000400000000000000" pitchFamily="2" charset="0"/>
              </a:rPr>
              <a:t>object</a:t>
            </a:r>
            <a:r>
              <a:rPr lang="en-GB" sz="2400" dirty="0">
                <a:latin typeface="SassoonPrimaryType" panose="00000400000000000000" pitchFamily="2" charset="0"/>
              </a:rPr>
              <a:t> in the </a:t>
            </a:r>
            <a:r>
              <a:rPr lang="en-GB" sz="2400" b="1" dirty="0">
                <a:latin typeface="SassoonPrimaryType" panose="00000400000000000000" pitchFamily="2" charset="0"/>
              </a:rPr>
              <a:t>active voice</a:t>
            </a:r>
            <a:r>
              <a:rPr lang="en-GB" sz="2400" dirty="0">
                <a:latin typeface="SassoonPrimaryType" panose="00000400000000000000" pitchFamily="2" charset="0"/>
              </a:rPr>
              <a:t> has switched to become the </a:t>
            </a:r>
            <a:r>
              <a:rPr lang="en-GB" sz="2400" b="1" dirty="0">
                <a:latin typeface="SassoonPrimaryType" panose="00000400000000000000" pitchFamily="2" charset="0"/>
              </a:rPr>
              <a:t>subject</a:t>
            </a:r>
            <a:r>
              <a:rPr lang="en-GB" sz="2400" dirty="0">
                <a:latin typeface="SassoonPrimaryType" panose="00000400000000000000" pitchFamily="2" charset="0"/>
              </a:rPr>
              <a:t> in the </a:t>
            </a:r>
            <a:r>
              <a:rPr lang="en-GB" sz="2400" b="1" dirty="0">
                <a:latin typeface="SassoonPrimaryType" panose="00000400000000000000" pitchFamily="2" charset="0"/>
              </a:rPr>
              <a:t>passive voice</a:t>
            </a:r>
            <a:r>
              <a:rPr lang="en-GB" sz="2400" dirty="0">
                <a:latin typeface="SassoonPrimaryType" panose="00000400000000000000" pitchFamily="2" charset="0"/>
              </a:rPr>
              <a:t>.</a:t>
            </a:r>
          </a:p>
        </p:txBody>
      </p:sp>
      <p:sp>
        <p:nvSpPr>
          <p:cNvPr id="7" name="Google Shape;1156;p87">
            <a:extLst>
              <a:ext uri="{FF2B5EF4-FFF2-40B4-BE49-F238E27FC236}">
                <a16:creationId xmlns:a16="http://schemas.microsoft.com/office/drawing/2014/main" id="{EC1749A3-32C4-4DF3-958F-50D105A9B65C}"/>
              </a:ext>
            </a:extLst>
          </p:cNvPr>
          <p:cNvSpPr txBox="1">
            <a:spLocks/>
          </p:cNvSpPr>
          <p:nvPr/>
        </p:nvSpPr>
        <p:spPr>
          <a:xfrm>
            <a:off x="325178" y="1714794"/>
            <a:ext cx="5198233" cy="334811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1000"/>
              </a:spcAft>
              <a:buNone/>
            </a:pPr>
            <a:r>
              <a:rPr lang="en-GB" dirty="0">
                <a:latin typeface="SassoonPrimaryType"/>
              </a:rPr>
              <a:t>The dog devoured the bowl of food.</a:t>
            </a:r>
            <a:endParaRPr lang="en-GB" dirty="0">
              <a:latin typeface="SassoonPrimaryType" panose="00000400000000000000" pitchFamily="2" charset="0"/>
            </a:endParaRPr>
          </a:p>
        </p:txBody>
      </p:sp>
      <p:sp>
        <p:nvSpPr>
          <p:cNvPr id="8" name="Google Shape;1157;p87">
            <a:extLst>
              <a:ext uri="{FF2B5EF4-FFF2-40B4-BE49-F238E27FC236}">
                <a16:creationId xmlns:a16="http://schemas.microsoft.com/office/drawing/2014/main" id="{FBD21C01-DA68-4A1D-87F1-A7EA88FE801B}"/>
              </a:ext>
            </a:extLst>
          </p:cNvPr>
          <p:cNvSpPr txBox="1">
            <a:spLocks/>
          </p:cNvSpPr>
          <p:nvPr/>
        </p:nvSpPr>
        <p:spPr>
          <a:xfrm>
            <a:off x="2202894" y="2397750"/>
            <a:ext cx="904500" cy="283800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GB" sz="2400" b="1">
                <a:latin typeface="SassoonPrimaryType" panose="00000400000000000000" pitchFamily="2" charset="0"/>
              </a:rPr>
              <a:t>verb</a:t>
            </a:r>
          </a:p>
        </p:txBody>
      </p:sp>
      <p:sp>
        <p:nvSpPr>
          <p:cNvPr id="9" name="Google Shape;1158;p87">
            <a:extLst>
              <a:ext uri="{FF2B5EF4-FFF2-40B4-BE49-F238E27FC236}">
                <a16:creationId xmlns:a16="http://schemas.microsoft.com/office/drawing/2014/main" id="{B653D464-0861-4872-BE09-84998C1F2F7F}"/>
              </a:ext>
            </a:extLst>
          </p:cNvPr>
          <p:cNvSpPr txBox="1">
            <a:spLocks/>
          </p:cNvSpPr>
          <p:nvPr/>
        </p:nvSpPr>
        <p:spPr>
          <a:xfrm>
            <a:off x="3455699" y="2379300"/>
            <a:ext cx="978277" cy="320700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</a:pPr>
            <a:r>
              <a:rPr lang="en-GB" sz="2400" b="1">
                <a:latin typeface="SassoonPrimaryType" panose="00000400000000000000" pitchFamily="2" charset="0"/>
              </a:rPr>
              <a:t>object</a:t>
            </a:r>
            <a:endParaRPr lang="en-GB" sz="2400">
              <a:latin typeface="SassoonPrimaryType" panose="00000400000000000000" pitchFamily="2" charset="0"/>
            </a:endParaRPr>
          </a:p>
        </p:txBody>
      </p:sp>
      <p:sp>
        <p:nvSpPr>
          <p:cNvPr id="10" name="Google Shape;1162;p87">
            <a:extLst>
              <a:ext uri="{FF2B5EF4-FFF2-40B4-BE49-F238E27FC236}">
                <a16:creationId xmlns:a16="http://schemas.microsoft.com/office/drawing/2014/main" id="{BB513C09-82C1-4BC8-937D-7CD15A585D86}"/>
              </a:ext>
            </a:extLst>
          </p:cNvPr>
          <p:cNvSpPr txBox="1">
            <a:spLocks/>
          </p:cNvSpPr>
          <p:nvPr/>
        </p:nvSpPr>
        <p:spPr>
          <a:xfrm>
            <a:off x="603600" y="2379300"/>
            <a:ext cx="1057200" cy="320700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GB" sz="2400" b="1">
                <a:latin typeface="SassoonPrimaryType" panose="00000400000000000000" pitchFamily="2" charset="0"/>
              </a:rPr>
              <a:t>subject</a:t>
            </a:r>
            <a:endParaRPr lang="en-GB" sz="2400">
              <a:latin typeface="SassoonPrimaryType" panose="00000400000000000000" pitchFamily="2" charset="0"/>
            </a:endParaRPr>
          </a:p>
        </p:txBody>
      </p:sp>
      <p:cxnSp>
        <p:nvCxnSpPr>
          <p:cNvPr id="11" name="Google Shape;1163;p87">
            <a:extLst>
              <a:ext uri="{FF2B5EF4-FFF2-40B4-BE49-F238E27FC236}">
                <a16:creationId xmlns:a16="http://schemas.microsoft.com/office/drawing/2014/main" id="{26486BDB-CC92-4A0D-8BF7-45413E0AD519}"/>
              </a:ext>
            </a:extLst>
          </p:cNvPr>
          <p:cNvCxnSpPr>
            <a:stCxn id="10" idx="0"/>
          </p:cNvCxnSpPr>
          <p:nvPr/>
        </p:nvCxnSpPr>
        <p:spPr>
          <a:xfrm rot="10800000">
            <a:off x="1031700" y="2113800"/>
            <a:ext cx="100500" cy="2655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" name="Google Shape;1164;p87">
            <a:extLst>
              <a:ext uri="{FF2B5EF4-FFF2-40B4-BE49-F238E27FC236}">
                <a16:creationId xmlns:a16="http://schemas.microsoft.com/office/drawing/2014/main" id="{44CA1F7D-A884-471C-9490-83CFDBC1B9C7}"/>
              </a:ext>
            </a:extLst>
          </p:cNvPr>
          <p:cNvCxnSpPr>
            <a:stCxn id="8" idx="0"/>
          </p:cNvCxnSpPr>
          <p:nvPr/>
        </p:nvCxnSpPr>
        <p:spPr>
          <a:xfrm rot="10800000">
            <a:off x="2168244" y="2113650"/>
            <a:ext cx="486900" cy="284100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" name="Google Shape;1165;p87">
            <a:extLst>
              <a:ext uri="{FF2B5EF4-FFF2-40B4-BE49-F238E27FC236}">
                <a16:creationId xmlns:a16="http://schemas.microsoft.com/office/drawing/2014/main" id="{731BB36E-77D6-4CC2-BC1A-15E98D239FB5}"/>
              </a:ext>
            </a:extLst>
          </p:cNvPr>
          <p:cNvCxnSpPr>
            <a:cxnSpLocks/>
          </p:cNvCxnSpPr>
          <p:nvPr/>
        </p:nvCxnSpPr>
        <p:spPr>
          <a:xfrm>
            <a:off x="3357737" y="2123250"/>
            <a:ext cx="666900" cy="2649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14" name="Google Shape;1166;p87">
            <a:extLst>
              <a:ext uri="{FF2B5EF4-FFF2-40B4-BE49-F238E27FC236}">
                <a16:creationId xmlns:a16="http://schemas.microsoft.com/office/drawing/2014/main" id="{491555EE-11C5-4E51-8D12-42AEABEECAEA}"/>
              </a:ext>
            </a:extLst>
          </p:cNvPr>
          <p:cNvSpPr txBox="1">
            <a:spLocks/>
          </p:cNvSpPr>
          <p:nvPr/>
        </p:nvSpPr>
        <p:spPr>
          <a:xfrm>
            <a:off x="330314" y="3430918"/>
            <a:ext cx="6538973" cy="602921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1000"/>
              </a:spcAft>
              <a:buNone/>
            </a:pPr>
            <a:r>
              <a:rPr lang="en-GB" dirty="0">
                <a:latin typeface="SassoonPrimaryType"/>
              </a:rPr>
              <a:t>The bowl of food was devoured by the dog.</a:t>
            </a:r>
          </a:p>
        </p:txBody>
      </p:sp>
      <p:sp>
        <p:nvSpPr>
          <p:cNvPr id="15" name="Google Shape;1167;p87">
            <a:extLst>
              <a:ext uri="{FF2B5EF4-FFF2-40B4-BE49-F238E27FC236}">
                <a16:creationId xmlns:a16="http://schemas.microsoft.com/office/drawing/2014/main" id="{8F3AF6C8-C903-4D50-A55C-E4E4DBE1E1DE}"/>
              </a:ext>
            </a:extLst>
          </p:cNvPr>
          <p:cNvSpPr txBox="1">
            <a:spLocks/>
          </p:cNvSpPr>
          <p:nvPr/>
        </p:nvSpPr>
        <p:spPr>
          <a:xfrm>
            <a:off x="2000551" y="4228525"/>
            <a:ext cx="904500" cy="283800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GB" sz="2400" b="1">
                <a:latin typeface="SassoonPrimaryType" panose="00000400000000000000" pitchFamily="2" charset="0"/>
              </a:rPr>
              <a:t>verb</a:t>
            </a:r>
          </a:p>
        </p:txBody>
      </p:sp>
      <p:sp>
        <p:nvSpPr>
          <p:cNvPr id="16" name="Google Shape;1170;p87">
            <a:extLst>
              <a:ext uri="{FF2B5EF4-FFF2-40B4-BE49-F238E27FC236}">
                <a16:creationId xmlns:a16="http://schemas.microsoft.com/office/drawing/2014/main" id="{048AB82C-F2E6-4588-98BC-2730AB3C1689}"/>
              </a:ext>
            </a:extLst>
          </p:cNvPr>
          <p:cNvSpPr txBox="1">
            <a:spLocks/>
          </p:cNvSpPr>
          <p:nvPr/>
        </p:nvSpPr>
        <p:spPr>
          <a:xfrm>
            <a:off x="603600" y="4191625"/>
            <a:ext cx="1057200" cy="320700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GB" sz="2400" b="1">
                <a:latin typeface="SassoonPrimaryType" panose="00000400000000000000" pitchFamily="2" charset="0"/>
              </a:rPr>
              <a:t>subject</a:t>
            </a:r>
            <a:endParaRPr lang="en-GB" sz="2400">
              <a:latin typeface="SassoonPrimaryType" panose="00000400000000000000" pitchFamily="2" charset="0"/>
            </a:endParaRPr>
          </a:p>
        </p:txBody>
      </p:sp>
      <p:cxnSp>
        <p:nvCxnSpPr>
          <p:cNvPr id="17" name="Google Shape;1171;p87">
            <a:extLst>
              <a:ext uri="{FF2B5EF4-FFF2-40B4-BE49-F238E27FC236}">
                <a16:creationId xmlns:a16="http://schemas.microsoft.com/office/drawing/2014/main" id="{0E82F571-8829-4CA4-B9C2-63B2CDD2889A}"/>
              </a:ext>
            </a:extLst>
          </p:cNvPr>
          <p:cNvCxnSpPr>
            <a:stCxn id="16" idx="0"/>
          </p:cNvCxnSpPr>
          <p:nvPr/>
        </p:nvCxnSpPr>
        <p:spPr>
          <a:xfrm rot="10800000">
            <a:off x="1011000" y="3924625"/>
            <a:ext cx="121200" cy="2670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" name="Google Shape;1172;p87">
            <a:extLst>
              <a:ext uri="{FF2B5EF4-FFF2-40B4-BE49-F238E27FC236}">
                <a16:creationId xmlns:a16="http://schemas.microsoft.com/office/drawing/2014/main" id="{BBFE17A3-5552-4B8B-85C3-3E3608AE1DB5}"/>
              </a:ext>
            </a:extLst>
          </p:cNvPr>
          <p:cNvCxnSpPr>
            <a:stCxn id="15" idx="0"/>
          </p:cNvCxnSpPr>
          <p:nvPr/>
        </p:nvCxnSpPr>
        <p:spPr>
          <a:xfrm flipV="1">
            <a:off x="2438689" y="3919192"/>
            <a:ext cx="1141033" cy="252889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9" name="Google Shape;1173;p87">
            <a:extLst>
              <a:ext uri="{FF2B5EF4-FFF2-40B4-BE49-F238E27FC236}">
                <a16:creationId xmlns:a16="http://schemas.microsoft.com/office/drawing/2014/main" id="{7F8CC3A2-2519-47A9-B6D4-AA62897EA265}"/>
              </a:ext>
            </a:extLst>
          </p:cNvPr>
          <p:cNvSpPr txBox="1">
            <a:spLocks/>
          </p:cNvSpPr>
          <p:nvPr/>
        </p:nvSpPr>
        <p:spPr>
          <a:xfrm>
            <a:off x="6872403" y="3495647"/>
            <a:ext cx="5647330" cy="1026000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GB" sz="2400" dirty="0">
                <a:latin typeface="SassoonPrimaryType" panose="00000400000000000000" pitchFamily="2" charset="0"/>
              </a:rPr>
              <a:t>The </a:t>
            </a:r>
            <a:r>
              <a:rPr lang="en-GB" sz="2400" b="1" dirty="0">
                <a:latin typeface="SassoonPrimaryType" panose="00000400000000000000" pitchFamily="2" charset="0"/>
              </a:rPr>
              <a:t>verb</a:t>
            </a:r>
            <a:r>
              <a:rPr lang="en-GB" sz="2400" dirty="0">
                <a:latin typeface="SassoonPrimaryType" panose="00000400000000000000" pitchFamily="2" charset="0"/>
              </a:rPr>
              <a:t> is being ‘done to’ the </a:t>
            </a:r>
            <a:r>
              <a:rPr lang="en-GB" sz="2400" b="1" dirty="0">
                <a:latin typeface="SassoonPrimaryType" panose="00000400000000000000" pitchFamily="2" charset="0"/>
              </a:rPr>
              <a:t>subject</a:t>
            </a:r>
            <a:r>
              <a:rPr lang="en-GB" sz="2400" dirty="0">
                <a:latin typeface="SassoonPrimaryType" panose="00000400000000000000" pitchFamily="2" charset="0"/>
              </a:rPr>
              <a:t>.</a:t>
            </a:r>
          </a:p>
          <a:p>
            <a:pPr marL="0" indent="0">
              <a:lnSpc>
                <a:spcPct val="100000"/>
              </a:lnSpc>
              <a:spcAft>
                <a:spcPts val="1000"/>
              </a:spcAft>
              <a:buFont typeface="Arial" panose="020B0604020202020204" pitchFamily="34" charset="0"/>
              <a:buNone/>
            </a:pPr>
            <a:r>
              <a:rPr lang="en-GB" sz="2400" dirty="0">
                <a:latin typeface="SassoonPrimaryType" panose="00000400000000000000" pitchFamily="2" charset="0"/>
              </a:rPr>
              <a:t>This is the </a:t>
            </a:r>
            <a:r>
              <a:rPr lang="en-GB" sz="2400" b="1" dirty="0">
                <a:latin typeface="SassoonPrimaryType" panose="00000400000000000000" pitchFamily="2" charset="0"/>
              </a:rPr>
              <a:t>passive voice</a:t>
            </a:r>
            <a:r>
              <a:rPr lang="en-GB" sz="2400" dirty="0">
                <a:latin typeface="SassoonPrimaryType" panose="00000400000000000000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85038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0FA7B-20BA-4ACF-A334-F1A99C9B0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538" y="387781"/>
            <a:ext cx="11115986" cy="5307166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SassoonCRInfant"/>
              </a:rPr>
              <a:t>Active voice: When the subject of a sentence performs an action.</a:t>
            </a:r>
            <a:br>
              <a:rPr lang="en-GB" dirty="0">
                <a:latin typeface="SassoonCRInfant" panose="02010503020300020003" pitchFamily="2" charset="0"/>
              </a:rPr>
            </a:br>
            <a:br>
              <a:rPr lang="en-GB" dirty="0">
                <a:latin typeface="SassoonCRInfant" panose="02010503020300020003" pitchFamily="2" charset="0"/>
              </a:rPr>
            </a:br>
            <a:r>
              <a:rPr lang="en-GB" dirty="0">
                <a:solidFill>
                  <a:srgbClr val="FF0066"/>
                </a:solidFill>
                <a:latin typeface="SassoonCRInfant"/>
              </a:rPr>
              <a:t>Mr H </a:t>
            </a:r>
            <a:r>
              <a:rPr lang="en-GB" dirty="0">
                <a:solidFill>
                  <a:srgbClr val="00B0F0"/>
                </a:solidFill>
                <a:latin typeface="SassoonCRInfant"/>
              </a:rPr>
              <a:t>adores</a:t>
            </a:r>
            <a:r>
              <a:rPr lang="en-GB" dirty="0">
                <a:latin typeface="SassoonCRInfant"/>
              </a:rPr>
              <a:t> </a:t>
            </a:r>
            <a:r>
              <a:rPr lang="en-GB" dirty="0">
                <a:solidFill>
                  <a:schemeClr val="accent2"/>
                </a:solidFill>
                <a:latin typeface="SassoonCRInfant"/>
              </a:rPr>
              <a:t>crisps</a:t>
            </a:r>
            <a:r>
              <a:rPr lang="en-GB" dirty="0">
                <a:latin typeface="SassoonCRInfant"/>
              </a:rPr>
              <a:t>. </a:t>
            </a:r>
            <a:br>
              <a:rPr lang="en-GB" dirty="0">
                <a:latin typeface="SassoonCRInfant" panose="02010503020300020003" pitchFamily="2" charset="0"/>
              </a:rPr>
            </a:br>
            <a:br>
              <a:rPr lang="en-GB" dirty="0">
                <a:latin typeface="SassoonCRInfant" panose="02010503020300020003" pitchFamily="2" charset="0"/>
              </a:rPr>
            </a:br>
            <a:r>
              <a:rPr lang="en-GB" dirty="0">
                <a:latin typeface="SassoonCRInfant"/>
              </a:rPr>
              <a:t>Passive voice: A sentence is in the passive voice when the subject (noun) is acted on by the verb.</a:t>
            </a:r>
            <a:br>
              <a:rPr lang="en-GB" dirty="0">
                <a:latin typeface="SassoonCRInfant" panose="02010503020300020003" pitchFamily="2" charset="0"/>
              </a:rPr>
            </a:br>
            <a:br>
              <a:rPr lang="en-GB" dirty="0">
                <a:latin typeface="SassoonCRInfant" panose="02010503020300020003" pitchFamily="2" charset="0"/>
              </a:rPr>
            </a:br>
            <a:r>
              <a:rPr lang="en-GB" dirty="0">
                <a:solidFill>
                  <a:schemeClr val="accent2"/>
                </a:solidFill>
                <a:latin typeface="SassoonCRInfant"/>
              </a:rPr>
              <a:t>Crisps</a:t>
            </a:r>
            <a:r>
              <a:rPr lang="en-GB" dirty="0">
                <a:latin typeface="SassoonCRInfant"/>
              </a:rPr>
              <a:t> are </a:t>
            </a:r>
            <a:r>
              <a:rPr lang="en-GB" dirty="0">
                <a:solidFill>
                  <a:srgbClr val="00B0F0"/>
                </a:solidFill>
                <a:latin typeface="SassoonCRInfant"/>
              </a:rPr>
              <a:t>adored</a:t>
            </a:r>
            <a:r>
              <a:rPr lang="en-GB" dirty="0">
                <a:latin typeface="SassoonCRInfant"/>
              </a:rPr>
              <a:t> by </a:t>
            </a:r>
            <a:r>
              <a:rPr lang="en-GB" dirty="0">
                <a:solidFill>
                  <a:srgbClr val="FF0066"/>
                </a:solidFill>
                <a:latin typeface="SassoonCRInfant"/>
              </a:rPr>
              <a:t>Mr H</a:t>
            </a:r>
            <a:r>
              <a:rPr lang="en-GB" dirty="0">
                <a:latin typeface="SassoonCRInfant"/>
              </a:rPr>
              <a:t>. </a:t>
            </a:r>
            <a:br>
              <a:rPr lang="en-GB" dirty="0">
                <a:latin typeface="SassoonCRInfant" panose="02010503020300020003" pitchFamily="2" charset="0"/>
              </a:rPr>
            </a:br>
            <a:endParaRPr lang="en-GB" dirty="0">
              <a:latin typeface="SassoonCRInfant" panose="02010503020300020003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51494" y="4395538"/>
            <a:ext cx="3240506" cy="224676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800" dirty="0">
                <a:solidFill>
                  <a:srgbClr val="FF0066"/>
                </a:solidFill>
                <a:latin typeface="SassoonCRInfant"/>
              </a:rPr>
              <a:t>Subject: Mr H</a:t>
            </a:r>
            <a:endParaRPr lang="en-GB" sz="2800" dirty="0">
              <a:solidFill>
                <a:srgbClr val="FF0066"/>
              </a:solidFill>
              <a:latin typeface="SassoonCRInfant" panose="02010503020300020003" pitchFamily="2" charset="0"/>
            </a:endParaRPr>
          </a:p>
          <a:p>
            <a:endParaRPr lang="en-GB" sz="2800" dirty="0">
              <a:latin typeface="SassoonCRInfant" panose="02010503020300020003" pitchFamily="2" charset="0"/>
            </a:endParaRPr>
          </a:p>
          <a:p>
            <a:r>
              <a:rPr lang="en-GB" sz="2800" dirty="0">
                <a:solidFill>
                  <a:srgbClr val="00B0F0"/>
                </a:solidFill>
                <a:latin typeface="SassoonCRInfant" panose="02010503020300020003" pitchFamily="2" charset="0"/>
              </a:rPr>
              <a:t>Action/verb: adore</a:t>
            </a:r>
          </a:p>
          <a:p>
            <a:endParaRPr lang="en-GB" sz="2800" dirty="0">
              <a:latin typeface="SassoonCRInfant" panose="02010503020300020003" pitchFamily="2" charset="0"/>
            </a:endParaRPr>
          </a:p>
          <a:p>
            <a:r>
              <a:rPr lang="en-GB" sz="2800" dirty="0">
                <a:solidFill>
                  <a:schemeClr val="accent2"/>
                </a:solidFill>
                <a:latin typeface="SassoonCRInfant"/>
              </a:rPr>
              <a:t>Object: crisps</a:t>
            </a:r>
            <a:endParaRPr lang="en-GB" sz="2800" dirty="0">
              <a:solidFill>
                <a:schemeClr val="accent2"/>
              </a:solidFill>
              <a:latin typeface="SassoonCRInfant" panose="020105030203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861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0FA7B-20BA-4ACF-A334-F1A99C9B0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538" y="387781"/>
            <a:ext cx="11115986" cy="5307166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SassoonCRInfant"/>
              </a:rPr>
              <a:t>Active voice: When the subject of a sentence performs an action. </a:t>
            </a:r>
            <a:br>
              <a:rPr lang="en-GB" dirty="0">
                <a:latin typeface="SassoonCRInfant" panose="02010503020300020003" pitchFamily="2" charset="0"/>
              </a:rPr>
            </a:br>
            <a:br>
              <a:rPr lang="en-GB" dirty="0">
                <a:latin typeface="SassoonCRInfant" panose="02010503020300020003" pitchFamily="2" charset="0"/>
              </a:rPr>
            </a:br>
            <a:r>
              <a:rPr lang="en-GB" dirty="0">
                <a:solidFill>
                  <a:srgbClr val="FF0066"/>
                </a:solidFill>
                <a:latin typeface="SassoonCRInfant"/>
              </a:rPr>
              <a:t>Tottenham </a:t>
            </a:r>
            <a:r>
              <a:rPr lang="en-GB" dirty="0">
                <a:solidFill>
                  <a:srgbClr val="00B0F0"/>
                </a:solidFill>
                <a:latin typeface="SassoonCRInfant"/>
              </a:rPr>
              <a:t>beat</a:t>
            </a:r>
            <a:r>
              <a:rPr lang="en-GB" dirty="0">
                <a:latin typeface="SassoonCRInfant"/>
              </a:rPr>
              <a:t> </a:t>
            </a:r>
            <a:r>
              <a:rPr lang="en-GB" dirty="0">
                <a:solidFill>
                  <a:schemeClr val="accent2"/>
                </a:solidFill>
                <a:latin typeface="SassoonCRInfant"/>
              </a:rPr>
              <a:t>Manchester City</a:t>
            </a:r>
            <a:r>
              <a:rPr lang="en-GB" dirty="0">
                <a:latin typeface="SassoonCRInfant"/>
              </a:rPr>
              <a:t>. </a:t>
            </a:r>
            <a:br>
              <a:rPr lang="en-GB" dirty="0">
                <a:latin typeface="SassoonCRInfant" panose="02010503020300020003" pitchFamily="2" charset="0"/>
              </a:rPr>
            </a:br>
            <a:br>
              <a:rPr lang="en-GB" dirty="0">
                <a:latin typeface="SassoonCRInfant" panose="02010503020300020003" pitchFamily="2" charset="0"/>
              </a:rPr>
            </a:br>
            <a:r>
              <a:rPr lang="en-GB" dirty="0">
                <a:latin typeface="SassoonCRInfant"/>
              </a:rPr>
              <a:t>Passive voice: A sentence is in the passive voice when the subject (noun) is acted on by the verb.</a:t>
            </a:r>
            <a:br>
              <a:rPr lang="en-GB" dirty="0">
                <a:latin typeface="SassoonCRInfant" panose="02010503020300020003" pitchFamily="2" charset="0"/>
              </a:rPr>
            </a:br>
            <a:br>
              <a:rPr lang="en-GB" dirty="0">
                <a:latin typeface="SassoonCRInfant" panose="02010503020300020003" pitchFamily="2" charset="0"/>
              </a:rPr>
            </a:br>
            <a:r>
              <a:rPr lang="en-GB" dirty="0">
                <a:solidFill>
                  <a:schemeClr val="accent2"/>
                </a:solidFill>
                <a:latin typeface="SassoonCRInfant"/>
              </a:rPr>
              <a:t>Manchester City </a:t>
            </a:r>
            <a:r>
              <a:rPr lang="en-GB" dirty="0">
                <a:latin typeface="SassoonCRInfant"/>
              </a:rPr>
              <a:t>was </a:t>
            </a:r>
            <a:r>
              <a:rPr lang="en-GB" dirty="0">
                <a:solidFill>
                  <a:srgbClr val="00B0F0"/>
                </a:solidFill>
                <a:latin typeface="SassoonCRInfant"/>
              </a:rPr>
              <a:t>beaten</a:t>
            </a:r>
            <a:r>
              <a:rPr lang="en-GB" dirty="0">
                <a:latin typeface="SassoonCRInfant"/>
              </a:rPr>
              <a:t> by </a:t>
            </a:r>
            <a:r>
              <a:rPr lang="en-GB" dirty="0">
                <a:solidFill>
                  <a:srgbClr val="FF0066"/>
                </a:solidFill>
                <a:latin typeface="SassoonCRInfant"/>
              </a:rPr>
              <a:t>Tottenham</a:t>
            </a:r>
            <a:r>
              <a:rPr lang="en-GB" dirty="0">
                <a:latin typeface="SassoonCRInfant"/>
              </a:rPr>
              <a:t>. </a:t>
            </a:r>
            <a:br>
              <a:rPr lang="en-GB" dirty="0">
                <a:latin typeface="SassoonCRInfant" panose="02010503020300020003" pitchFamily="2" charset="0"/>
              </a:rPr>
            </a:br>
            <a:endParaRPr lang="en-GB" dirty="0">
              <a:latin typeface="SassoonCRInfant" panose="02010503020300020003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298" y="6145407"/>
            <a:ext cx="12168702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800" dirty="0">
                <a:solidFill>
                  <a:srgbClr val="FF0066"/>
                </a:solidFill>
                <a:latin typeface="SassoonCRInfant"/>
              </a:rPr>
              <a:t>Subject: Tottenham  </a:t>
            </a:r>
            <a:r>
              <a:rPr lang="en-GB" sz="2800" dirty="0">
                <a:solidFill>
                  <a:srgbClr val="00B0F0"/>
                </a:solidFill>
                <a:latin typeface="SassoonCRInfant"/>
              </a:rPr>
              <a:t>Action/verb: beat   </a:t>
            </a:r>
            <a:r>
              <a:rPr lang="en-GB" sz="2800" dirty="0">
                <a:solidFill>
                  <a:schemeClr val="accent2"/>
                </a:solidFill>
                <a:latin typeface="SassoonCRInfant"/>
              </a:rPr>
              <a:t>Object: Manchester City</a:t>
            </a:r>
          </a:p>
        </p:txBody>
      </p:sp>
    </p:spTree>
    <p:extLst>
      <p:ext uri="{BB962C8B-B14F-4D97-AF65-F5344CB8AC3E}">
        <p14:creationId xmlns:p14="http://schemas.microsoft.com/office/powerpoint/2010/main" val="2298978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0FA7B-20BA-4ACF-A334-F1A99C9B0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705" y="307571"/>
            <a:ext cx="11115986" cy="1325563"/>
          </a:xfrm>
        </p:spPr>
        <p:txBody>
          <a:bodyPr>
            <a:normAutofit/>
          </a:bodyPr>
          <a:lstStyle/>
          <a:p>
            <a:r>
              <a:rPr lang="en-GB" b="1" i="1" dirty="0">
                <a:latin typeface="SassoonCRInfant" panose="02010503020300020003" pitchFamily="2" charset="0"/>
              </a:rPr>
              <a:t>Your 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1C186-A91B-471A-86FC-6427A9E0EA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3704" y="708874"/>
            <a:ext cx="11449878" cy="4616956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 algn="ctr">
              <a:buNone/>
            </a:pPr>
            <a:endParaRPr lang="en-GB" dirty="0">
              <a:latin typeface="SassoonCRInfant" panose="02010503020300020003" pitchFamily="2" charset="0"/>
            </a:endParaRPr>
          </a:p>
          <a:p>
            <a:pPr marL="0" indent="0" algn="ctr">
              <a:buNone/>
            </a:pPr>
            <a:endParaRPr lang="en-GB" sz="3600" dirty="0">
              <a:latin typeface="SassoonCRInfant" panose="02010503020300020003" pitchFamily="2" charset="0"/>
            </a:endParaRPr>
          </a:p>
          <a:p>
            <a:pPr marL="0" indent="0" algn="ctr">
              <a:buNone/>
            </a:pPr>
            <a:endParaRPr lang="en-GB" sz="3600" dirty="0">
              <a:latin typeface="SassoonCRInfant" panose="02010503020300020003" pitchFamily="2" charset="0"/>
            </a:endParaRPr>
          </a:p>
          <a:p>
            <a:pPr marL="0" indent="0" algn="ctr">
              <a:buNone/>
            </a:pPr>
            <a:r>
              <a:rPr lang="en-GB" sz="3600" dirty="0">
                <a:latin typeface="SassoonCRInfant"/>
              </a:rPr>
              <a:t>Write pairs of sentences on any subjects of your choosing, though </a:t>
            </a:r>
            <a:r>
              <a:rPr lang="en-GB" sz="3600">
                <a:latin typeface="SassoonCRInfant"/>
              </a:rPr>
              <a:t>at least two pairs must be volcano related. One of the sentences in each pair should be active, the other should be the passive version.</a:t>
            </a:r>
            <a:endParaRPr lang="en-GB" sz="3600">
              <a:latin typeface="SassoonCRInfant" panose="02010503020300020003" pitchFamily="2" charset="0"/>
            </a:endParaRPr>
          </a:p>
          <a:p>
            <a:pPr marL="0" indent="0" algn="ctr">
              <a:buNone/>
            </a:pPr>
            <a:endParaRPr lang="en-GB" sz="3600" dirty="0">
              <a:latin typeface="SassoonCRInfant" panose="02010503020300020003" pitchFamily="2" charset="0"/>
            </a:endParaRPr>
          </a:p>
          <a:p>
            <a:pPr marL="0" indent="0" algn="ctr">
              <a:buNone/>
            </a:pPr>
            <a:r>
              <a:rPr lang="en-GB" sz="3600" dirty="0">
                <a:latin typeface="SassoonCRInfant"/>
              </a:rPr>
              <a:t>E.G:</a:t>
            </a:r>
          </a:p>
          <a:p>
            <a:pPr marL="0" indent="0" algn="ctr">
              <a:buNone/>
            </a:pPr>
            <a:r>
              <a:rPr lang="en-GB" sz="3600">
                <a:latin typeface="SassoonCRInfant"/>
              </a:rPr>
              <a:t>Jim enthusiastically greeted Martin.</a:t>
            </a:r>
          </a:p>
          <a:p>
            <a:pPr marL="0" indent="0" algn="ctr">
              <a:buNone/>
            </a:pPr>
            <a:r>
              <a:rPr lang="en-GB" sz="3600" dirty="0">
                <a:latin typeface="SassoonCRInfant"/>
              </a:rPr>
              <a:t>Martin was enthusiastically greeted by Jim.</a:t>
            </a:r>
            <a:endParaRPr lang="en-GB" sz="3600" dirty="0">
              <a:latin typeface="SassoonCRInfant" panose="020105030203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8232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6246342825334797DBE20D08B832FF" ma:contentTypeVersion="15" ma:contentTypeDescription="Create a new document." ma:contentTypeScope="" ma:versionID="a6a2e129a8d0f82881df89c84c11ba30">
  <xsd:schema xmlns:xsd="http://www.w3.org/2001/XMLSchema" xmlns:xs="http://www.w3.org/2001/XMLSchema" xmlns:p="http://schemas.microsoft.com/office/2006/metadata/properties" xmlns:ns2="fc04d2d4-e331-4b1a-8cfa-bce25ba48e14" xmlns:ns3="db84344f-d28f-4cec-b64d-73e871744e90" targetNamespace="http://schemas.microsoft.com/office/2006/metadata/properties" ma:root="true" ma:fieldsID="2f8c64a8919eb8886e1a5189ca426170" ns2:_="" ns3:_="">
    <xsd:import namespace="fc04d2d4-e331-4b1a-8cfa-bce25ba48e14"/>
    <xsd:import namespace="db84344f-d28f-4cec-b64d-73e871744e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04d2d4-e331-4b1a-8cfa-bce25ba48e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1a43462a-a08c-472f-8da7-efe38e813c3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84344f-d28f-4cec-b64d-73e871744e90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fd363abd-fa63-48cb-81b6-145570e2d268}" ma:internalName="TaxCatchAll" ma:showField="CatchAllData" ma:web="db84344f-d28f-4cec-b64d-73e871744e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b84344f-d28f-4cec-b64d-73e871744e90" xsi:nil="true"/>
    <lcf76f155ced4ddcb4097134ff3c332f xmlns="fc04d2d4-e331-4b1a-8cfa-bce25ba48e1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F1645E2-546F-4C2D-B45D-B1157AAE59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c04d2d4-e331-4b1a-8cfa-bce25ba48e14"/>
    <ds:schemaRef ds:uri="db84344f-d28f-4cec-b64d-73e871744e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D861F1F-D234-4BB2-ACD9-B77DA261D9E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A29621F-3A7F-4179-9BFF-9166306B22E1}">
  <ds:schemaRefs>
    <ds:schemaRef ds:uri="db84344f-d28f-4cec-b64d-73e871744e90"/>
    <ds:schemaRef ds:uri="http://purl.org/dc/dcmitype/"/>
    <ds:schemaRef ds:uri="http://schemas.microsoft.com/office/2006/metadata/properties"/>
    <ds:schemaRef ds:uri="http://purl.org/dc/elements/1.1/"/>
    <ds:schemaRef ds:uri="http://schemas.microsoft.com/office/2006/documentManagement/types"/>
    <ds:schemaRef ds:uri="fc04d2d4-e331-4b1a-8cfa-bce25ba48e14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1419</TotalTime>
  <Words>1099</Words>
  <Application>Microsoft Office PowerPoint</Application>
  <PresentationFormat>Widescreen</PresentationFormat>
  <Paragraphs>173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1_Office Theme</vt:lpstr>
      <vt:lpstr>Tuesday 26th November 2024</vt:lpstr>
      <vt:lpstr>PowerPoint Presentation</vt:lpstr>
      <vt:lpstr>Identifying the active and passive voice</vt:lpstr>
      <vt:lpstr>Identifying the active and passive voice</vt:lpstr>
      <vt:lpstr>PowerPoint Presentation</vt:lpstr>
      <vt:lpstr>Active voice: When the subject of a sentence performs an action.  Mr H adores crisps.   Passive voice: A sentence is in the passive voice when the subject (noun) is acted on by the verb.  Crisps are adored by Mr H.  </vt:lpstr>
      <vt:lpstr>Active voice: When the subject of a sentence performs an action.   Tottenham beat Manchester City.   Passive voice: A sentence is in the passive voice when the subject (noun) is acted on by the verb.  Manchester City was beaten by Tottenham.  </vt:lpstr>
      <vt:lpstr>Your task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Tuesday 31st October 2023</dc:title>
  <dc:creator>Paige Bowyer</dc:creator>
  <cp:lastModifiedBy>David Hardwick</cp:lastModifiedBy>
  <cp:revision>113</cp:revision>
  <cp:lastPrinted>2024-11-13T10:18:47Z</cp:lastPrinted>
  <dcterms:created xsi:type="dcterms:W3CDTF">2023-10-29T15:38:45Z</dcterms:created>
  <dcterms:modified xsi:type="dcterms:W3CDTF">2024-11-25T19:59:49Z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0x010100D96246342825334797DBE20D08B832FF</vt:lpwstr>
  </property>
  <property fmtid="{D5CDD505-2E9C-101B-9397-08002B2CF9AE}" pid="3" name="Order">
    <vt:r8>12284200</vt:r8>
  </property>
  <property fmtid="{D5CDD505-2E9C-101B-9397-08002B2CF9AE}" pid="4" name="MediaServiceImageTags">
    <vt:lpwstr/>
  </property>
</Properties>
</file>