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4"/>
  </p:notes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4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D2D51B-97D5-838E-23D4-0F81150EC50E}" v="24" dt="2024-11-25T19:40:39.6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2984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69033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764ba518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764ba518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585724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764ba518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764ba518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9908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71df63ab4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71df63ab4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665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71df63ab4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71df63ab4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3079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71df63ac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71df63ac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4376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0215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y.co.uk/biographies/molly-brow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796" y="640891"/>
            <a:ext cx="8520600" cy="792600"/>
          </a:xfrm>
        </p:spPr>
        <p:txBody>
          <a:bodyPr/>
          <a:lstStyle/>
          <a:p>
            <a:r>
              <a:rPr lang="en-GB" sz="3600" dirty="0">
                <a:latin typeface="SassoonPrimaryType"/>
              </a:rPr>
              <a:t>Titanic</a:t>
            </a:r>
            <a:endParaRPr lang="en-GB" sz="3600" dirty="0">
              <a:latin typeface="SassoonPrimaryType" panose="00000400000000000000" pitchFamily="2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11150" y="1793906"/>
          <a:ext cx="8521700" cy="2126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21700">
                  <a:extLst>
                    <a:ext uri="{9D8B030D-6E8A-4147-A177-3AD203B41FA5}">
                      <a16:colId xmlns:a16="http://schemas.microsoft.com/office/drawing/2014/main" val="30486060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 err="1">
                          <a:effectLst/>
                        </a:rPr>
                        <a:t>Summarise</a:t>
                      </a:r>
                      <a:r>
                        <a:rPr lang="en-US" sz="900" dirty="0">
                          <a:effectLst/>
                        </a:rPr>
                        <a:t> ideas, events and information from the text as a whole 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Discuss their understanding of both texts they have read independently and those read to them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Identify the structural conventions of non-fiction in relation to the text type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Identify how the structure and presentation of texts contributes to the meaning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900" dirty="0">
                          <a:effectLst/>
                        </a:rPr>
                        <a:t>Read books that are structured in specific ways and for a range of purposes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5520331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121220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The Unsinkable Molly Brown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3264800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latin typeface="SassoonPrimaryType" panose="00000400000000000000" pitchFamily="2" charset="0"/>
                <a:hlinkClick r:id="rId3"/>
              </a:rPr>
              <a:t>https://www.history.co.uk/biographies/molly-brown</a:t>
            </a:r>
            <a:endParaRPr>
              <a:latin typeface="SassoonPrimaryTyp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20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Quick Start		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What was Molly Brown’s real name?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Why did she leave school?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How many children did she have?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Why was she on the Titanic?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What time and date was the iceberg was first spotted?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  <a:p>
            <a:pPr marL="457200" lvl="0" indent="-3937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600"/>
              <a:buChar char="●"/>
            </a:pPr>
            <a:r>
              <a:rPr lang="en-GB" sz="2600">
                <a:solidFill>
                  <a:srgbClr val="333333"/>
                </a:solidFill>
                <a:latin typeface="SassoonPrimaryType" panose="00000400000000000000" pitchFamily="2" charset="0"/>
              </a:rPr>
              <a:t>When did Molly Brown die?</a:t>
            </a:r>
            <a:endParaRPr sz="2600">
              <a:solidFill>
                <a:srgbClr val="333333"/>
              </a:solidFill>
              <a:latin typeface="SassoonPrimaryTyp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58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Vocabulary Check		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Char char="●"/>
            </a:pP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She came from </a:t>
            </a:r>
            <a:r>
              <a:rPr lang="en-GB" sz="2500" b="1" u="sng">
                <a:solidFill>
                  <a:srgbClr val="434343"/>
                </a:solidFill>
                <a:latin typeface="SassoonPrimaryType" panose="00000400000000000000" pitchFamily="2" charset="0"/>
              </a:rPr>
              <a:t>humble</a:t>
            </a: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 beginnings</a:t>
            </a:r>
            <a:endParaRPr sz="2500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Char char="●"/>
            </a:pP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She had also become a </a:t>
            </a:r>
            <a:r>
              <a:rPr lang="en-GB" sz="2500" b="1">
                <a:solidFill>
                  <a:srgbClr val="434343"/>
                </a:solidFill>
                <a:latin typeface="SassoonPrimaryType" panose="00000400000000000000" pitchFamily="2" charset="0"/>
              </a:rPr>
              <a:t>f</a:t>
            </a:r>
            <a:r>
              <a:rPr lang="en-GB" sz="2500" b="1" u="sng">
                <a:solidFill>
                  <a:srgbClr val="434343"/>
                </a:solidFill>
                <a:latin typeface="SassoonPrimaryType" panose="00000400000000000000" pitchFamily="2" charset="0"/>
              </a:rPr>
              <a:t>ounding member</a:t>
            </a:r>
            <a:r>
              <a:rPr lang="en-GB" sz="2500" b="1">
                <a:solidFill>
                  <a:srgbClr val="434343"/>
                </a:solidFill>
                <a:latin typeface="SassoonPrimaryType" panose="00000400000000000000" pitchFamily="2" charset="0"/>
              </a:rPr>
              <a:t> </a:t>
            </a: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of the Denver Woman's Club</a:t>
            </a:r>
            <a:endParaRPr sz="2500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Char char="●"/>
            </a:pP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She had been </a:t>
            </a:r>
            <a:r>
              <a:rPr lang="en-GB" sz="2500" b="1" u="sng">
                <a:solidFill>
                  <a:srgbClr val="434343"/>
                </a:solidFill>
                <a:latin typeface="SassoonPrimaryType" panose="00000400000000000000" pitchFamily="2" charset="0"/>
              </a:rPr>
              <a:t>vacationing</a:t>
            </a: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 in Europe with her daughter Helen </a:t>
            </a:r>
            <a:endParaRPr sz="2500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500"/>
              <a:buChar char="●"/>
            </a:pP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Bancroft's </a:t>
            </a:r>
            <a:r>
              <a:rPr lang="en-GB" sz="2500" b="1" u="sng">
                <a:solidFill>
                  <a:srgbClr val="434343"/>
                </a:solidFill>
                <a:latin typeface="SassoonPrimaryType" panose="00000400000000000000" pitchFamily="2" charset="0"/>
              </a:rPr>
              <a:t>highly fictionalised story</a:t>
            </a:r>
            <a:r>
              <a:rPr lang="en-GB" sz="2500">
                <a:solidFill>
                  <a:srgbClr val="434343"/>
                </a:solidFill>
                <a:latin typeface="SassoonPrimaryType" panose="00000400000000000000" pitchFamily="2" charset="0"/>
              </a:rPr>
              <a:t> was turned into radio broadcasts in the 1940s </a:t>
            </a:r>
            <a:endParaRPr sz="2500">
              <a:solidFill>
                <a:srgbClr val="434343"/>
              </a:solidFill>
              <a:latin typeface="SassoonPrimaryTyp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101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Individual Thinking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2259475"/>
            <a:ext cx="8520600" cy="266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434343"/>
                </a:solidFill>
                <a:latin typeface="SassoonPrimaryType" panose="00000400000000000000" pitchFamily="2" charset="0"/>
              </a:rPr>
              <a:t>Find and copy evidence that shows that Margaret and her family were wealthy. </a:t>
            </a:r>
            <a:endParaRPr sz="3000">
              <a:solidFill>
                <a:srgbClr val="434343"/>
              </a:solidFill>
              <a:latin typeface="SassoonPrimaryType" panose="00000400000000000000" pitchFamily="2" charset="0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5392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GB" dirty="0"/>
              <a:t>Individual Thinking</a:t>
            </a:r>
            <a:endParaRPr lang="en-US" dirty="0"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461550"/>
            <a:ext cx="8520600" cy="25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>
              <a:lnSpc>
                <a:spcPct val="112500"/>
              </a:lnSpc>
              <a:buNone/>
            </a:pPr>
            <a:r>
              <a:rPr lang="en-GB" sz="2900" dirty="0">
                <a:solidFill>
                  <a:srgbClr val="404040"/>
                </a:solidFill>
                <a:latin typeface="SassoonPrimaryType"/>
              </a:rPr>
              <a:t>Despite being wealthy, find and copy evidence that shows Margaret Brown was not selfish with her wealth.</a:t>
            </a:r>
            <a:endParaRPr sz="2900" dirty="0">
              <a:solidFill>
                <a:srgbClr val="404040"/>
              </a:solidFill>
              <a:latin typeface="SassoonPrimaryType"/>
            </a:endParaRPr>
          </a:p>
        </p:txBody>
      </p:sp>
    </p:spTree>
    <p:extLst>
      <p:ext uri="{BB962C8B-B14F-4D97-AF65-F5344CB8AC3E}">
        <p14:creationId xmlns:p14="http://schemas.microsoft.com/office/powerpoint/2010/main" val="211042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Individual Thinking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2426425"/>
            <a:ext cx="8520600" cy="23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434343"/>
                </a:solidFill>
                <a:latin typeface="SassoonPrimaryType" panose="00000400000000000000" pitchFamily="2" charset="0"/>
              </a:rPr>
              <a:t>Explain why Margaret Brown was given the title </a:t>
            </a:r>
            <a:r>
              <a:rPr lang="en-GB" sz="3000" i="1">
                <a:solidFill>
                  <a:srgbClr val="434343"/>
                </a:solidFill>
                <a:latin typeface="SassoonPrimaryType" panose="00000400000000000000" pitchFamily="2" charset="0"/>
              </a:rPr>
              <a:t>‘the Heroine of the Titanic.’ </a:t>
            </a:r>
            <a:endParaRPr sz="3000" i="1">
              <a:solidFill>
                <a:srgbClr val="434343"/>
              </a:solidFill>
              <a:latin typeface="SassoonPrimaryType" panose="00000400000000000000" pitchFamily="2" charset="0"/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911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GB" dirty="0"/>
              <a:t>Individual Thinking</a:t>
            </a:r>
            <a:endParaRPr lang="en-US" dirty="0"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790125"/>
            <a:ext cx="8520600" cy="2589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 i="1">
                <a:solidFill>
                  <a:srgbClr val="434343"/>
                </a:solidFill>
                <a:latin typeface="SassoonPrimaryType" panose="00000400000000000000" pitchFamily="2" charset="0"/>
              </a:rPr>
              <a:t>‘If I must call a specialist to examine my head it is due to the title of Heroine of the Titanic.’</a:t>
            </a:r>
            <a:endParaRPr sz="2700" i="1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 i="1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434343"/>
                </a:solidFill>
                <a:latin typeface="SassoonPrimaryType" panose="00000400000000000000" pitchFamily="2" charset="0"/>
              </a:rPr>
              <a:t>Consider what was meant by this line. </a:t>
            </a:r>
            <a:endParaRPr sz="2700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00">
              <a:solidFill>
                <a:srgbClr val="434343"/>
              </a:solidFill>
              <a:latin typeface="SassoonPrimaryType" panose="00000400000000000000" pitchFamily="2" charset="0"/>
            </a:endParaRPr>
          </a:p>
          <a:p>
            <a:pPr marL="0" lvl="0" indent="0" algn="ctr" rtl="0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700">
                <a:solidFill>
                  <a:srgbClr val="434343"/>
                </a:solidFill>
                <a:latin typeface="SassoonPrimaryType" panose="00000400000000000000" pitchFamily="2" charset="0"/>
              </a:rPr>
              <a:t>Why do you think Margaret felt his way?</a:t>
            </a:r>
            <a:endParaRPr sz="2700">
              <a:solidFill>
                <a:srgbClr val="434343"/>
              </a:solidFill>
              <a:latin typeface="SassoonPrimaryType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604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>
                <a:latin typeface="SassoonPrimaryType" panose="00000400000000000000" pitchFamily="2" charset="0"/>
              </a:rPr>
              <a:t>Solo Work </a:t>
            </a:r>
            <a:endParaRPr dirty="0">
              <a:latin typeface="SassoonPrimaryType" panose="00000400000000000000" pitchFamily="2" charset="0"/>
            </a:endParaRPr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1604975"/>
            <a:ext cx="8520600" cy="296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800">
                <a:latin typeface="SassoonPrimaryType" panose="00000400000000000000" pitchFamily="2" charset="0"/>
              </a:rPr>
              <a:t>Considering what we have learned about the ‘Unsinkable Molly Brown’ I would like you to choose 2 adjectives to describe her. </a:t>
            </a:r>
            <a:endParaRPr sz="2800">
              <a:latin typeface="SassoonPrimaryType" panose="00000400000000000000" pitchFamily="2" charset="0"/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2800">
                <a:latin typeface="SassoonPrimaryType" panose="00000400000000000000" pitchFamily="2" charset="0"/>
              </a:rPr>
              <a:t>For each adjective, I would like to to explain why you have chosen it using evidence from the text.</a:t>
            </a:r>
            <a:endParaRPr sz="2800">
              <a:latin typeface="SassoonPrimaryType" panose="00000400000000000000" pitchFamily="2" charset="0"/>
            </a:endParaRPr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61376" y="-126725"/>
            <a:ext cx="1592673" cy="15926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519572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6246342825334797DBE20D08B832FF" ma:contentTypeVersion="15" ma:contentTypeDescription="Create a new document." ma:contentTypeScope="" ma:versionID="a6a2e129a8d0f82881df89c84c11ba30">
  <xsd:schema xmlns:xsd="http://www.w3.org/2001/XMLSchema" xmlns:xs="http://www.w3.org/2001/XMLSchema" xmlns:p="http://schemas.microsoft.com/office/2006/metadata/properties" xmlns:ns2="fc04d2d4-e331-4b1a-8cfa-bce25ba48e14" xmlns:ns3="db84344f-d28f-4cec-b64d-73e871744e90" targetNamespace="http://schemas.microsoft.com/office/2006/metadata/properties" ma:root="true" ma:fieldsID="2f8c64a8919eb8886e1a5189ca426170" ns2:_="" ns3:_="">
    <xsd:import namespace="fc04d2d4-e331-4b1a-8cfa-bce25ba48e14"/>
    <xsd:import namespace="db84344f-d28f-4cec-b64d-73e871744e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04d2d4-e331-4b1a-8cfa-bce25ba48e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1a43462a-a08c-472f-8da7-efe38e813c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84344f-d28f-4cec-b64d-73e871744e90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fd363abd-fa63-48cb-81b6-145570e2d268}" ma:internalName="TaxCatchAll" ma:showField="CatchAllData" ma:web="db84344f-d28f-4cec-b64d-73e871744e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b84344f-d28f-4cec-b64d-73e871744e90" xsi:nil="true"/>
    <lcf76f155ced4ddcb4097134ff3c332f xmlns="fc04d2d4-e331-4b1a-8cfa-bce25ba48e1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4062C7-972E-45FE-9B49-51D509BB38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04d2d4-e331-4b1a-8cfa-bce25ba48e14"/>
    <ds:schemaRef ds:uri="db84344f-d28f-4cec-b64d-73e871744e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3289A5-CB61-492E-BBC5-9BE916B832E4}">
  <ds:schemaRefs>
    <ds:schemaRef ds:uri="http://schemas.microsoft.com/office/2006/metadata/properties"/>
    <ds:schemaRef ds:uri="http://schemas.microsoft.com/office/infopath/2007/PartnerControls"/>
    <ds:schemaRef ds:uri="db84344f-d28f-4cec-b64d-73e871744e90"/>
    <ds:schemaRef ds:uri="fc04d2d4-e331-4b1a-8cfa-bce25ba48e14"/>
  </ds:schemaRefs>
</ds:datastoreItem>
</file>

<file path=customXml/itemProps3.xml><?xml version="1.0" encoding="utf-8"?>
<ds:datastoreItem xmlns:ds="http://schemas.openxmlformats.org/officeDocument/2006/customXml" ds:itemID="{397621E9-E080-4D4A-9280-6FAB3FD049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519</Words>
  <Application>Microsoft Office PowerPoint</Application>
  <PresentationFormat>On-screen Show (16:9)</PresentationFormat>
  <Paragraphs>71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Simple Light</vt:lpstr>
      <vt:lpstr>PowerPoint Presentation</vt:lpstr>
      <vt:lpstr>The Unsinkable Molly Brown</vt:lpstr>
      <vt:lpstr>Quick Start  </vt:lpstr>
      <vt:lpstr>Vocabulary Check  </vt:lpstr>
      <vt:lpstr>Individual Thinking</vt:lpstr>
      <vt:lpstr>Individual Thinking</vt:lpstr>
      <vt:lpstr>Individual Thinking</vt:lpstr>
      <vt:lpstr>Individual Thinking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Hardwick</dc:creator>
  <cp:lastModifiedBy>David Hardwick</cp:lastModifiedBy>
  <cp:revision>16</cp:revision>
  <dcterms:modified xsi:type="dcterms:W3CDTF">2024-11-25T19:40:55Z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0x010100D96246342825334797DBE20D08B832FF</vt:lpwstr>
  </property>
  <property fmtid="{D5CDD505-2E9C-101B-9397-08002B2CF9AE}" pid="3" name="Order">
    <vt:r8>12311600</vt:r8>
  </property>
  <property fmtid="{D5CDD505-2E9C-101B-9397-08002B2CF9AE}" pid="4" name="MediaServiceImageTags">
    <vt:lpwstr/>
  </property>
</Properties>
</file>